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tags" Target="tags/tag1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hyperlink" Target="https://baike.baidu.com/item/%E5%8F%A4%E5%8B%92%E5%B7%B4%E6%A0%BC%E4%B9%A1" TargetMode="External"/><Relationship Id="rId6" Type="http://schemas.openxmlformats.org/officeDocument/2006/relationships/hyperlink" Target="https://baike.baidu.com/item/%E9%98%BF%E5%85%8B%E8%8B%8F%E7%94%AB%E4%B9%A1" TargetMode="External"/><Relationship Id="rId5" Type="http://schemas.openxmlformats.org/officeDocument/2006/relationships/hyperlink" Target="https://baike.baidu.com/item/%E5%96%80%E5%B0%94%E6%9B%B2%E5%B0%95%E4%B9%A1" TargetMode="External"/><Relationship Id="rId4" Type="http://schemas.openxmlformats.org/officeDocument/2006/relationships/hyperlink" Target="https://baike.baidu.com/item/%E5%A2%A9%E9%98%94%E5%9D%A6%E4%B9%A1" TargetMode="External"/><Relationship Id="rId3" Type="http://schemas.openxmlformats.org/officeDocument/2006/relationships/hyperlink" Target="https://baike.baidu.com/item/%E5%85%B4%E5%B9%B3%E4%B9%A1/4969428" TargetMode="External"/><Relationship Id="rId2" Type="http://schemas.openxmlformats.org/officeDocument/2006/relationships/hyperlink" Target="https://baike.baidu.com/item/%E5%A1%94%E9%87%8C%E6%9C%A8%E4%B9%A1/9016118" TargetMode="External"/><Relationship Id="rId1" Type="http://schemas.openxmlformats.org/officeDocument/2006/relationships/hyperlink" Target="https://baike.baidu.com/item/%E5%B0%89%E7%8A%81%E9%95%8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jpeg"/><Relationship Id="rId1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-12700" y="-12700"/>
            <a:ext cx="9067800" cy="41567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47440" algn="l" rtl="0" eaLnBrk="0">
              <a:lnSpc>
                <a:spcPct val="99000"/>
              </a:lnSpc>
              <a:spcBef>
                <a:spcPts val="0"/>
              </a:spcBef>
              <a:tabLst>
                <a:tab pos="4467225" algn="l"/>
              </a:tabLst>
            </a:pPr>
            <a:r>
              <a:rPr sz="17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700" b="1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r>
              <a:rPr sz="17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7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通力集团             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4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65955" indent="-1243965" algn="l" rtl="0" eaLnBrk="0">
              <a:lnSpc>
                <a:spcPct val="99000"/>
              </a:lnSpc>
              <a:spcBef>
                <a:spcPts val="5"/>
              </a:spcBef>
            </a:pPr>
            <a:r>
              <a:rPr sz="4400" b="1" kern="0" spc="-360" dirty="0">
                <a:solidFill>
                  <a:srgbClr val="40404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画堂春</a:t>
            </a:r>
            <a:r>
              <a:rPr sz="4400" kern="0" spc="-460" dirty="0">
                <a:solidFill>
                  <a:srgbClr val="40404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4400" b="1" kern="0" spc="-360" dirty="0">
                <a:solidFill>
                  <a:srgbClr val="40404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·锦&amp;沁园春</a:t>
            </a:r>
            <a:r>
              <a:rPr sz="4400" kern="0" spc="-500" dirty="0">
                <a:solidFill>
                  <a:srgbClr val="40404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4400" b="1" kern="0" spc="-360" dirty="0">
                <a:solidFill>
                  <a:srgbClr val="40404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·锦</a:t>
            </a:r>
            <a:r>
              <a:rPr sz="4400" kern="0" spc="0" dirty="0">
                <a:solidFill>
                  <a:srgbClr val="40404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4400" b="1" kern="0" spc="-60" dirty="0">
                <a:solidFill>
                  <a:srgbClr val="40404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拓客执行方案</a:t>
            </a:r>
            <a:endParaRPr sz="4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path 4"/>
          <p:cNvSpPr/>
          <p:nvPr/>
        </p:nvSpPr>
        <p:spPr>
          <a:xfrm>
            <a:off x="7386701" y="2031491"/>
            <a:ext cx="324611" cy="53339"/>
          </a:xfrm>
          <a:custGeom>
            <a:avLst/>
            <a:gdLst/>
            <a:ahLst/>
            <a:cxnLst/>
            <a:rect l="0" t="0" r="0" b="0"/>
            <a:pathLst>
              <a:path w="511" h="83">
                <a:moveTo>
                  <a:pt x="0" y="0"/>
                </a:moveTo>
                <a:lnTo>
                  <a:pt x="511" y="0"/>
                </a:lnTo>
                <a:lnTo>
                  <a:pt x="511" y="83"/>
                </a:lnTo>
                <a:lnTo>
                  <a:pt x="0" y="83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" name="path 6"/>
          <p:cNvSpPr/>
          <p:nvPr/>
        </p:nvSpPr>
        <p:spPr>
          <a:xfrm>
            <a:off x="4454652" y="2031491"/>
            <a:ext cx="324611" cy="53339"/>
          </a:xfrm>
          <a:custGeom>
            <a:avLst/>
            <a:gdLst/>
            <a:ahLst/>
            <a:cxnLst/>
            <a:rect l="0" t="0" r="0" b="0"/>
            <a:pathLst>
              <a:path w="511" h="83">
                <a:moveTo>
                  <a:pt x="0" y="0"/>
                </a:moveTo>
                <a:lnTo>
                  <a:pt x="511" y="0"/>
                </a:lnTo>
                <a:lnTo>
                  <a:pt x="511" y="83"/>
                </a:lnTo>
                <a:lnTo>
                  <a:pt x="0" y="83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" name="path 8"/>
          <p:cNvSpPr/>
          <p:nvPr/>
        </p:nvSpPr>
        <p:spPr>
          <a:xfrm>
            <a:off x="0" y="0"/>
            <a:ext cx="3634740" cy="2098547"/>
          </a:xfrm>
          <a:custGeom>
            <a:avLst/>
            <a:gdLst/>
            <a:ahLst/>
            <a:cxnLst/>
            <a:rect l="0" t="0" r="0" b="0"/>
            <a:pathLst>
              <a:path w="5724" h="3304">
                <a:moveTo>
                  <a:pt x="0" y="0"/>
                </a:moveTo>
                <a:lnTo>
                  <a:pt x="0" y="3304"/>
                </a:lnTo>
                <a:lnTo>
                  <a:pt x="5724" y="0"/>
                </a:lnTo>
                <a:lnTo>
                  <a:pt x="0" y="0"/>
                </a:lnTo>
              </a:path>
            </a:pathLst>
          </a:custGeom>
          <a:solidFill>
            <a:srgbClr val="B10606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5640323" y="4759452"/>
            <a:ext cx="6551676" cy="2098547"/>
            <a:chOff x="0" y="0"/>
            <a:chExt cx="6551676" cy="2098547"/>
          </a:xfrm>
        </p:grpSpPr>
        <p:sp>
          <p:nvSpPr>
            <p:cNvPr id="10" name="path 10"/>
            <p:cNvSpPr/>
            <p:nvPr/>
          </p:nvSpPr>
          <p:spPr>
            <a:xfrm>
              <a:off x="684276" y="492251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9240" y="2529"/>
                  </a:moveTo>
                  <a:lnTo>
                    <a:pt x="6477" y="0"/>
                  </a:lnTo>
                  <a:lnTo>
                    <a:pt x="0" y="2529"/>
                  </a:lnTo>
                  <a:lnTo>
                    <a:pt x="9240" y="2529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" name="path 12"/>
            <p:cNvSpPr/>
            <p:nvPr/>
          </p:nvSpPr>
          <p:spPr>
            <a:xfrm>
              <a:off x="2916935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5724" y="3304"/>
                  </a:moveTo>
                  <a:lnTo>
                    <a:pt x="5724" y="0"/>
                  </a:lnTo>
                  <a:lnTo>
                    <a:pt x="0" y="3304"/>
                  </a:lnTo>
                  <a:lnTo>
                    <a:pt x="5724" y="3304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" name="path 14"/>
            <p:cNvSpPr/>
            <p:nvPr/>
          </p:nvSpPr>
          <p:spPr>
            <a:xfrm>
              <a:off x="0" y="1011935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10317" y="1711"/>
                  </a:moveTo>
                  <a:lnTo>
                    <a:pt x="3607" y="0"/>
                  </a:lnTo>
                  <a:lnTo>
                    <a:pt x="0" y="1711"/>
                  </a:lnTo>
                  <a:lnTo>
                    <a:pt x="10317" y="1711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rect 16"/>
          <p:cNvSpPr/>
          <p:nvPr/>
        </p:nvSpPr>
        <p:spPr>
          <a:xfrm>
            <a:off x="3238500" y="4392167"/>
            <a:ext cx="5715000" cy="190626"/>
          </a:xfrm>
          <a:prstGeom prst="rect">
            <a:avLst/>
          </a:pr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0" y="0"/>
            <a:ext cx="6551676" cy="2098547"/>
            <a:chOff x="0" y="0"/>
            <a:chExt cx="6551676" cy="2098547"/>
          </a:xfrm>
        </p:grpSpPr>
        <p:sp>
          <p:nvSpPr>
            <p:cNvPr id="18" name="path 18"/>
            <p:cNvSpPr/>
            <p:nvPr/>
          </p:nvSpPr>
          <p:spPr>
            <a:xfrm>
              <a:off x="0" y="0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0" y="0"/>
                  </a:moveTo>
                  <a:lnTo>
                    <a:pt x="2762" y="2529"/>
                  </a:lnTo>
                  <a:lnTo>
                    <a:pt x="9240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" name="path 20"/>
            <p:cNvSpPr/>
            <p:nvPr/>
          </p:nvSpPr>
          <p:spPr>
            <a:xfrm>
              <a:off x="0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0" y="0"/>
                  </a:moveTo>
                  <a:lnTo>
                    <a:pt x="0" y="3304"/>
                  </a:lnTo>
                  <a:lnTo>
                    <a:pt x="5724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2" name="path 22"/>
            <p:cNvSpPr/>
            <p:nvPr/>
          </p:nvSpPr>
          <p:spPr>
            <a:xfrm>
              <a:off x="0" y="0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0" y="0"/>
                  </a:moveTo>
                  <a:lnTo>
                    <a:pt x="6710" y="1711"/>
                  </a:lnTo>
                  <a:lnTo>
                    <a:pt x="10317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5640323" y="4759452"/>
            <a:ext cx="6551676" cy="2098547"/>
            <a:chOff x="0" y="0"/>
            <a:chExt cx="6551676" cy="2098547"/>
          </a:xfrm>
        </p:grpSpPr>
        <p:sp>
          <p:nvSpPr>
            <p:cNvPr id="24" name="path 24"/>
            <p:cNvSpPr/>
            <p:nvPr/>
          </p:nvSpPr>
          <p:spPr>
            <a:xfrm>
              <a:off x="684276" y="492251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9240" y="2529"/>
                  </a:moveTo>
                  <a:lnTo>
                    <a:pt x="6477" y="0"/>
                  </a:lnTo>
                  <a:lnTo>
                    <a:pt x="0" y="2529"/>
                  </a:lnTo>
                  <a:lnTo>
                    <a:pt x="9240" y="2529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" name="path 26"/>
            <p:cNvSpPr/>
            <p:nvPr/>
          </p:nvSpPr>
          <p:spPr>
            <a:xfrm>
              <a:off x="2916935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5724" y="3304"/>
                  </a:moveTo>
                  <a:lnTo>
                    <a:pt x="5724" y="0"/>
                  </a:lnTo>
                  <a:lnTo>
                    <a:pt x="0" y="3304"/>
                  </a:lnTo>
                  <a:lnTo>
                    <a:pt x="5724" y="3304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" name="path 28"/>
            <p:cNvSpPr/>
            <p:nvPr/>
          </p:nvSpPr>
          <p:spPr>
            <a:xfrm>
              <a:off x="0" y="1011935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10317" y="1711"/>
                  </a:moveTo>
                  <a:lnTo>
                    <a:pt x="3607" y="0"/>
                  </a:lnTo>
                  <a:lnTo>
                    <a:pt x="0" y="1711"/>
                  </a:lnTo>
                  <a:lnTo>
                    <a:pt x="10317" y="1711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path 30"/>
          <p:cNvSpPr/>
          <p:nvPr/>
        </p:nvSpPr>
        <p:spPr>
          <a:xfrm>
            <a:off x="4544567" y="2827020"/>
            <a:ext cx="603503" cy="371855"/>
          </a:xfrm>
          <a:custGeom>
            <a:avLst/>
            <a:gdLst/>
            <a:ahLst/>
            <a:cxnLst/>
            <a:rect l="0" t="0" r="0" b="0"/>
            <a:pathLst>
              <a:path w="950" h="585">
                <a:moveTo>
                  <a:pt x="292" y="0"/>
                </a:moveTo>
                <a:lnTo>
                  <a:pt x="950" y="0"/>
                </a:lnTo>
                <a:lnTo>
                  <a:pt x="950" y="292"/>
                </a:lnTo>
                <a:cubicBezTo>
                  <a:pt x="950" y="454"/>
                  <a:pt x="819" y="585"/>
                  <a:pt x="657" y="585"/>
                </a:cubicBezTo>
                <a:lnTo>
                  <a:pt x="0" y="585"/>
                </a:lnTo>
                <a:lnTo>
                  <a:pt x="0" y="292"/>
                </a:lnTo>
                <a:cubicBezTo>
                  <a:pt x="0" y="131"/>
                  <a:pt x="130" y="1"/>
                  <a:pt x="292" y="0"/>
                </a:cubicBezTo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" name="path 32"/>
          <p:cNvSpPr/>
          <p:nvPr/>
        </p:nvSpPr>
        <p:spPr>
          <a:xfrm>
            <a:off x="4544567" y="2045207"/>
            <a:ext cx="603503" cy="370967"/>
          </a:xfrm>
          <a:custGeom>
            <a:avLst/>
            <a:gdLst/>
            <a:ahLst/>
            <a:cxnLst/>
            <a:rect l="0" t="0" r="0" b="0"/>
            <a:pathLst>
              <a:path w="950" h="584">
                <a:moveTo>
                  <a:pt x="292" y="0"/>
                </a:moveTo>
                <a:lnTo>
                  <a:pt x="950" y="0"/>
                </a:lnTo>
                <a:lnTo>
                  <a:pt x="950" y="292"/>
                </a:lnTo>
                <a:cubicBezTo>
                  <a:pt x="950" y="453"/>
                  <a:pt x="819" y="584"/>
                  <a:pt x="657" y="583"/>
                </a:cubicBezTo>
                <a:lnTo>
                  <a:pt x="0" y="583"/>
                </a:lnTo>
                <a:lnTo>
                  <a:pt x="0" y="292"/>
                </a:lnTo>
                <a:cubicBezTo>
                  <a:pt x="0" y="130"/>
                  <a:pt x="130" y="0"/>
                  <a:pt x="292" y="0"/>
                </a:cubicBezTo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" name="textbox 34"/>
          <p:cNvSpPr/>
          <p:nvPr/>
        </p:nvSpPr>
        <p:spPr>
          <a:xfrm>
            <a:off x="4661408" y="2081834"/>
            <a:ext cx="2558414" cy="1158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500" i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r>
              <a:rPr sz="2500" i="1" kern="0" spc="2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3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拓客概况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5"/>
              </a:spcBef>
            </a:pPr>
            <a:r>
              <a:rPr sz="2500" i="1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r>
              <a:rPr sz="2500" i="1" kern="0" spc="2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23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拓客区域安排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6"/>
          <p:cNvSpPr/>
          <p:nvPr/>
        </p:nvSpPr>
        <p:spPr>
          <a:xfrm rot="5400000">
            <a:off x="-1247697" y="1202892"/>
            <a:ext cx="3260090" cy="11010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  <a:spcBef>
                <a:spcPts val="5"/>
              </a:spcBef>
            </a:pPr>
            <a:r>
              <a:rPr sz="6600" kern="0" spc="-55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6600" kern="0" spc="82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600" kern="0" spc="-54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6600" kern="0" spc="82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600" kern="0" spc="-54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6600" kern="0" spc="75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600" kern="0" spc="-13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endParaRPr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38"/>
          <p:cNvSpPr/>
          <p:nvPr/>
        </p:nvSpPr>
        <p:spPr>
          <a:xfrm rot="5400000">
            <a:off x="-1134914" y="4684254"/>
            <a:ext cx="3038475" cy="1113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  <a:spcBef>
                <a:spcPts val="5"/>
              </a:spcBef>
            </a:pPr>
            <a:r>
              <a:rPr sz="6700" kern="0" spc="-36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</a:t>
            </a:r>
            <a:r>
              <a:rPr sz="6700" kern="0" spc="82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700" kern="0" spc="-35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6700" kern="0" spc="73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700" kern="0" spc="-35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6700" kern="0" spc="75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700" kern="0" spc="-340" dirty="0">
                <a:solidFill>
                  <a:srgbClr val="404040">
                    <a:alpha val="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</a:t>
            </a:r>
            <a:endParaRPr sz="6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2104506" y="3752850"/>
            <a:ext cx="956944" cy="9867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5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7100" kern="0" spc="4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sz="7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5380354" y="4436414"/>
            <a:ext cx="2143760" cy="368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拓客物料及预算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textbox 44"/>
          <p:cNvSpPr/>
          <p:nvPr/>
        </p:nvSpPr>
        <p:spPr>
          <a:xfrm>
            <a:off x="2218671" y="2166620"/>
            <a:ext cx="739140" cy="9766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5615"/>
              </a:lnSpc>
            </a:pPr>
            <a:r>
              <a:rPr sz="7100" kern="0" spc="3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endParaRPr sz="7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textbox 46"/>
          <p:cNvSpPr/>
          <p:nvPr/>
        </p:nvSpPr>
        <p:spPr>
          <a:xfrm>
            <a:off x="5371515" y="3653459"/>
            <a:ext cx="1238250" cy="368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人员安排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544567" y="3617975"/>
            <a:ext cx="603503" cy="371856"/>
            <a:chOff x="0" y="0"/>
            <a:chExt cx="603503" cy="371856"/>
          </a:xfrm>
        </p:grpSpPr>
        <p:sp>
          <p:nvSpPr>
            <p:cNvPr id="48" name="path 48"/>
            <p:cNvSpPr/>
            <p:nvPr/>
          </p:nvSpPr>
          <p:spPr>
            <a:xfrm>
              <a:off x="0" y="0"/>
              <a:ext cx="603503" cy="371856"/>
            </a:xfrm>
            <a:custGeom>
              <a:avLst/>
              <a:gdLst/>
              <a:ahLst/>
              <a:cxnLst/>
              <a:rect l="0" t="0" r="0" b="0"/>
              <a:pathLst>
                <a:path w="950" h="585">
                  <a:moveTo>
                    <a:pt x="292" y="0"/>
                  </a:moveTo>
                  <a:lnTo>
                    <a:pt x="950" y="0"/>
                  </a:lnTo>
                  <a:lnTo>
                    <a:pt x="950" y="292"/>
                  </a:lnTo>
                  <a:cubicBezTo>
                    <a:pt x="950" y="453"/>
                    <a:pt x="819" y="584"/>
                    <a:pt x="657" y="585"/>
                  </a:cubicBezTo>
                  <a:lnTo>
                    <a:pt x="0" y="585"/>
                  </a:lnTo>
                  <a:lnTo>
                    <a:pt x="0" y="292"/>
                  </a:lnTo>
                  <a:cubicBezTo>
                    <a:pt x="0" y="131"/>
                    <a:pt x="130" y="0"/>
                    <a:pt x="292" y="0"/>
                  </a:cubicBezTo>
                </a:path>
              </a:pathLst>
            </a:custGeom>
            <a:solidFill>
              <a:srgbClr val="D027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" name="textbox 50"/>
            <p:cNvSpPr/>
            <p:nvPr/>
          </p:nvSpPr>
          <p:spPr>
            <a:xfrm>
              <a:off x="-12700" y="-12700"/>
              <a:ext cx="629284" cy="4699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42240" algn="l" rtl="0" eaLnBrk="0">
                <a:lnSpc>
                  <a:spcPct val="75000"/>
                </a:lnSpc>
                <a:spcBef>
                  <a:spcPts val="5"/>
                </a:spcBef>
              </a:pPr>
              <a:r>
                <a:rPr sz="2500" i="1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03</a:t>
              </a:r>
              <a:endParaRPr sz="2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4544567" y="4401184"/>
            <a:ext cx="603503" cy="370840"/>
            <a:chOff x="0" y="0"/>
            <a:chExt cx="603503" cy="370840"/>
          </a:xfrm>
        </p:grpSpPr>
        <p:sp>
          <p:nvSpPr>
            <p:cNvPr id="52" name="path 52"/>
            <p:cNvSpPr/>
            <p:nvPr/>
          </p:nvSpPr>
          <p:spPr>
            <a:xfrm>
              <a:off x="0" y="0"/>
              <a:ext cx="603503" cy="370840"/>
            </a:xfrm>
            <a:custGeom>
              <a:avLst/>
              <a:gdLst/>
              <a:ahLst/>
              <a:cxnLst/>
              <a:rect l="0" t="0" r="0" b="0"/>
              <a:pathLst>
                <a:path w="950" h="584">
                  <a:moveTo>
                    <a:pt x="292" y="0"/>
                  </a:moveTo>
                  <a:lnTo>
                    <a:pt x="950" y="0"/>
                  </a:lnTo>
                  <a:lnTo>
                    <a:pt x="950" y="293"/>
                  </a:lnTo>
                  <a:cubicBezTo>
                    <a:pt x="950" y="453"/>
                    <a:pt x="819" y="584"/>
                    <a:pt x="657" y="583"/>
                  </a:cubicBezTo>
                  <a:lnTo>
                    <a:pt x="0" y="583"/>
                  </a:lnTo>
                  <a:lnTo>
                    <a:pt x="0" y="293"/>
                  </a:lnTo>
                  <a:cubicBezTo>
                    <a:pt x="0" y="130"/>
                    <a:pt x="130" y="0"/>
                    <a:pt x="292" y="0"/>
                  </a:cubicBezTo>
                </a:path>
              </a:pathLst>
            </a:custGeom>
            <a:solidFill>
              <a:srgbClr val="D027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" name="textbox 54"/>
            <p:cNvSpPr/>
            <p:nvPr/>
          </p:nvSpPr>
          <p:spPr>
            <a:xfrm>
              <a:off x="-12700" y="-12700"/>
              <a:ext cx="629284" cy="4686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7160" algn="l" rtl="0" eaLnBrk="0">
                <a:lnSpc>
                  <a:spcPct val="75000"/>
                </a:lnSpc>
                <a:spcBef>
                  <a:spcPts val="0"/>
                </a:spcBef>
              </a:pPr>
              <a:r>
                <a:rPr sz="2500" i="1" kern="0" spc="1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04</a:t>
              </a:r>
              <a:endParaRPr sz="2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 rot="21600000">
            <a:off x="0" y="0"/>
            <a:ext cx="6551676" cy="2098547"/>
            <a:chOff x="0" y="0"/>
            <a:chExt cx="6551676" cy="2098547"/>
          </a:xfrm>
        </p:grpSpPr>
        <p:sp>
          <p:nvSpPr>
            <p:cNvPr id="56" name="path 56"/>
            <p:cNvSpPr/>
            <p:nvPr/>
          </p:nvSpPr>
          <p:spPr>
            <a:xfrm>
              <a:off x="0" y="0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0" y="0"/>
                  </a:moveTo>
                  <a:lnTo>
                    <a:pt x="2762" y="2529"/>
                  </a:lnTo>
                  <a:lnTo>
                    <a:pt x="9240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" name="path 58"/>
            <p:cNvSpPr/>
            <p:nvPr/>
          </p:nvSpPr>
          <p:spPr>
            <a:xfrm>
              <a:off x="0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0" y="0"/>
                  </a:moveTo>
                  <a:lnTo>
                    <a:pt x="0" y="3304"/>
                  </a:lnTo>
                  <a:lnTo>
                    <a:pt x="5724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" name="path 60"/>
            <p:cNvSpPr/>
            <p:nvPr/>
          </p:nvSpPr>
          <p:spPr>
            <a:xfrm>
              <a:off x="0" y="0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0" y="0"/>
                  </a:moveTo>
                  <a:lnTo>
                    <a:pt x="6710" y="1711"/>
                  </a:lnTo>
                  <a:lnTo>
                    <a:pt x="10317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5640323" y="4759452"/>
            <a:ext cx="6551676" cy="2098547"/>
            <a:chOff x="0" y="0"/>
            <a:chExt cx="6551676" cy="2098547"/>
          </a:xfrm>
        </p:grpSpPr>
        <p:sp>
          <p:nvSpPr>
            <p:cNvPr id="62" name="path 62"/>
            <p:cNvSpPr/>
            <p:nvPr/>
          </p:nvSpPr>
          <p:spPr>
            <a:xfrm>
              <a:off x="684276" y="492251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9240" y="2529"/>
                  </a:moveTo>
                  <a:lnTo>
                    <a:pt x="6477" y="0"/>
                  </a:lnTo>
                  <a:lnTo>
                    <a:pt x="0" y="2529"/>
                  </a:lnTo>
                  <a:lnTo>
                    <a:pt x="9240" y="2529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" name="path 64"/>
            <p:cNvSpPr/>
            <p:nvPr/>
          </p:nvSpPr>
          <p:spPr>
            <a:xfrm>
              <a:off x="2916935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5724" y="3304"/>
                  </a:moveTo>
                  <a:lnTo>
                    <a:pt x="5724" y="0"/>
                  </a:lnTo>
                  <a:lnTo>
                    <a:pt x="0" y="3304"/>
                  </a:lnTo>
                  <a:lnTo>
                    <a:pt x="5724" y="3304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" name="path 66"/>
            <p:cNvSpPr/>
            <p:nvPr/>
          </p:nvSpPr>
          <p:spPr>
            <a:xfrm>
              <a:off x="0" y="1011935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10317" y="1711"/>
                  </a:moveTo>
                  <a:lnTo>
                    <a:pt x="3607" y="0"/>
                  </a:lnTo>
                  <a:lnTo>
                    <a:pt x="0" y="1711"/>
                  </a:lnTo>
                  <a:lnTo>
                    <a:pt x="10317" y="1711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textbox 68"/>
          <p:cNvSpPr/>
          <p:nvPr/>
        </p:nvSpPr>
        <p:spPr>
          <a:xfrm>
            <a:off x="2956356" y="2857906"/>
            <a:ext cx="6323329" cy="886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10800" kern="0" spc="-400" baseline="-4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r>
              <a:rPr sz="7000" kern="0" spc="-7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800" kern="0" spc="-400" baseline="-4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.01</a:t>
            </a:r>
            <a:r>
              <a:rPr sz="7000" kern="0" spc="-4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</a:t>
            </a:r>
            <a:r>
              <a:rPr sz="25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3900" kern="0" spc="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</a:t>
            </a:r>
            <a:r>
              <a:rPr sz="2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3900" kern="0" spc="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概</a:t>
            </a:r>
            <a:r>
              <a:rPr sz="2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3900" kern="0" spc="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况</a:t>
            </a:r>
            <a:endParaRPr sz="3900" baseline="59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70"/>
          <p:cNvSpPr/>
          <p:nvPr/>
        </p:nvSpPr>
        <p:spPr>
          <a:xfrm>
            <a:off x="1839976" y="1523212"/>
            <a:ext cx="6136004" cy="46729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145" algn="l" rtl="0" eaLnBrk="0">
              <a:lnSpc>
                <a:spcPct val="88000"/>
              </a:lnSpc>
            </a:pPr>
            <a:r>
              <a:rPr sz="1700" b="1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活动主题：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画堂春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·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锦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&amp;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沁园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春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·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锦拓客执行方案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145" algn="l" rtl="0" eaLnBrk="0">
              <a:lnSpc>
                <a:spcPts val="4320"/>
              </a:lnSpc>
            </a:pP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活动目的：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5875" indent="-3175" algn="l" rtl="0" eaLnBrk="0">
              <a:lnSpc>
                <a:spcPct val="203000"/>
              </a:lnSpc>
              <a:spcBef>
                <a:spcPts val="585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释放促销信息，拓展客源，加大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项目影响力，全城覆盖扫客，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短期内提升客户储备量，促进项目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销售。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100000"/>
              </a:lnSpc>
              <a:spcBef>
                <a:spcPts val="510"/>
              </a:spcBef>
            </a:pPr>
            <a:r>
              <a:rPr sz="1700" b="1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拓客时间：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202</a:t>
            </a:r>
            <a:r>
              <a:rPr lang="en-US" sz="1700" kern="0" spc="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4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10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-10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25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日（共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天）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970" indent="1270" algn="l" rtl="0" eaLnBrk="0">
              <a:lnSpc>
                <a:spcPct val="203000"/>
              </a:lnSpc>
              <a:spcBef>
                <a:spcPts val="360"/>
              </a:spcBef>
            </a:pPr>
            <a:r>
              <a:rPr sz="1700" b="1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拓客地点：库尔勒市区、</a:t>
            </a: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尉犁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县及周边团场、焉耆县、和静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县、七个星镇、若羌县、且末县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100000"/>
              </a:lnSpc>
              <a:spcBef>
                <a:spcPts val="510"/>
              </a:spcBef>
            </a:pP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拓客人员：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4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algn="l" rtl="0" eaLnBrk="0">
              <a:lnSpc>
                <a:spcPct val="100000"/>
              </a:lnSpc>
              <a:spcBef>
                <a:spcPts val="5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销售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名及小蜜蜂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6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人，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共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9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人，分小组进行拓客。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952713" y="2191539"/>
            <a:ext cx="2990903" cy="2662881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74" name="path 7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6" name="path 7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8" name="path 7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80" name="path 80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2" name="path 82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4" name="path 84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textbox 86"/>
          <p:cNvSpPr/>
          <p:nvPr/>
        </p:nvSpPr>
        <p:spPr>
          <a:xfrm>
            <a:off x="7664068" y="274142"/>
            <a:ext cx="4540884" cy="399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有效寻找意向客户  </a:t>
            </a:r>
            <a:r>
              <a:rPr sz="2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path 88"/>
          <p:cNvSpPr/>
          <p:nvPr/>
        </p:nvSpPr>
        <p:spPr>
          <a:xfrm>
            <a:off x="11873038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7076" y="2824968"/>
            <a:ext cx="439371" cy="464477"/>
          </a:xfrm>
          <a:prstGeom prst="rect">
            <a:avLst/>
          </a:prstGeom>
        </p:spPr>
      </p:pic>
      <p:sp>
        <p:nvSpPr>
          <p:cNvPr id="92" name="path 92"/>
          <p:cNvSpPr/>
          <p:nvPr/>
        </p:nvSpPr>
        <p:spPr>
          <a:xfrm>
            <a:off x="1377696" y="2985134"/>
            <a:ext cx="144399" cy="1274445"/>
          </a:xfrm>
          <a:custGeom>
            <a:avLst/>
            <a:gdLst/>
            <a:ahLst/>
            <a:cxnLst/>
            <a:rect l="0" t="0" r="0" b="0"/>
            <a:pathLst>
              <a:path w="227" h="2007">
                <a:moveTo>
                  <a:pt x="0" y="113"/>
                </a:moveTo>
                <a:cubicBezTo>
                  <a:pt x="0" y="50"/>
                  <a:pt x="51" y="0"/>
                  <a:pt x="113" y="0"/>
                </a:cubicBezTo>
                <a:cubicBezTo>
                  <a:pt x="176" y="0"/>
                  <a:pt x="227" y="50"/>
                  <a:pt x="227" y="113"/>
                </a:cubicBezTo>
                <a:cubicBezTo>
                  <a:pt x="227" y="176"/>
                  <a:pt x="176" y="227"/>
                  <a:pt x="113" y="227"/>
                </a:cubicBezTo>
                <a:cubicBezTo>
                  <a:pt x="51" y="227"/>
                  <a:pt x="0" y="176"/>
                  <a:pt x="0" y="113"/>
                </a:cubicBezTo>
              </a:path>
              <a:path w="227" h="2007">
                <a:moveTo>
                  <a:pt x="0" y="1894"/>
                </a:moveTo>
                <a:cubicBezTo>
                  <a:pt x="0" y="1830"/>
                  <a:pt x="51" y="1780"/>
                  <a:pt x="113" y="1780"/>
                </a:cubicBezTo>
                <a:cubicBezTo>
                  <a:pt x="176" y="1780"/>
                  <a:pt x="227" y="1830"/>
                  <a:pt x="227" y="1893"/>
                </a:cubicBezTo>
                <a:cubicBezTo>
                  <a:pt x="227" y="1956"/>
                  <a:pt x="176" y="2007"/>
                  <a:pt x="113" y="2007"/>
                </a:cubicBezTo>
                <a:cubicBezTo>
                  <a:pt x="51" y="2007"/>
                  <a:pt x="0" y="1956"/>
                  <a:pt x="0" y="1894"/>
                </a:cubicBezTo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4"/>
          <p:cNvSpPr/>
          <p:nvPr/>
        </p:nvSpPr>
        <p:spPr>
          <a:xfrm>
            <a:off x="5195951" y="274142"/>
            <a:ext cx="7009130" cy="5026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449320" algn="l" rtl="0" eaLnBrk="0">
              <a:lnSpc>
                <a:spcPct val="94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人员安排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ct val="100000"/>
              </a:lnSpc>
              <a:spcBef>
                <a:spcPts val="51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从案场抽调部分人员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00000"/>
              </a:lnSpc>
              <a:spcBef>
                <a:spcPts val="120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在尉犁县成立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个拓客小分队，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335" indent="8890" algn="l" rtl="0" eaLnBrk="0">
              <a:lnSpc>
                <a:spcPct val="153000"/>
              </a:lnSpc>
              <a:spcBef>
                <a:spcPts val="355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负责拓客区域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: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街道、门面、主要路口派单，叉车、社区拓客等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;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            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人员安排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: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3个拓客小分队共计</a:t>
            </a:r>
            <a:r>
              <a:rPr sz="1700" kern="0" spc="-2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sz="1700" kern="0" spc="-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人，每个分队标配3人，</a:t>
            </a:r>
            <a:r>
              <a:rPr sz="1700" kern="0" spc="-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sz="1700" kern="0" spc="-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名销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1700" kern="0" spc="1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售+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1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2名小蜜蜂</a:t>
            </a:r>
            <a:r>
              <a:rPr sz="1700" kern="0" spc="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:</a:t>
            </a:r>
            <a:endParaRPr sz="17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3335" algn="l" rtl="0" eaLnBrk="0">
              <a:lnSpc>
                <a:spcPct val="100000"/>
              </a:lnSpc>
              <a:spcBef>
                <a:spcPts val="1200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每个小分队负责一个区域，销售带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队，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5240" indent="6985" algn="l" rtl="0" eaLnBrk="0">
              <a:lnSpc>
                <a:spcPct val="150000"/>
              </a:lnSpc>
              <a:spcBef>
                <a:spcPts val="365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负责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: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协调、把控、监督和数据整理，销售采用一带二的方式进行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派单拓客；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6" name="path 96"/>
          <p:cNvSpPr/>
          <p:nvPr/>
        </p:nvSpPr>
        <p:spPr>
          <a:xfrm>
            <a:off x="11863540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3796" y="1249679"/>
            <a:ext cx="3956303" cy="5186172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100" name="path 100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2" name="path 102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4" name="path 104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106" name="path 106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8" name="path 108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0" name="path 110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4"/>
          <p:cNvGrpSpPr/>
          <p:nvPr/>
        </p:nvGrpSpPr>
        <p:grpSpPr>
          <a:xfrm rot="21600000">
            <a:off x="0" y="0"/>
            <a:ext cx="6551676" cy="2098547"/>
            <a:chOff x="0" y="0"/>
            <a:chExt cx="6551676" cy="2098547"/>
          </a:xfrm>
        </p:grpSpPr>
        <p:sp>
          <p:nvSpPr>
            <p:cNvPr id="112" name="path 112"/>
            <p:cNvSpPr/>
            <p:nvPr/>
          </p:nvSpPr>
          <p:spPr>
            <a:xfrm>
              <a:off x="0" y="0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0" y="0"/>
                  </a:moveTo>
                  <a:lnTo>
                    <a:pt x="2762" y="2529"/>
                  </a:lnTo>
                  <a:lnTo>
                    <a:pt x="9240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4" name="path 114"/>
            <p:cNvSpPr/>
            <p:nvPr/>
          </p:nvSpPr>
          <p:spPr>
            <a:xfrm>
              <a:off x="0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0" y="0"/>
                  </a:moveTo>
                  <a:lnTo>
                    <a:pt x="0" y="3304"/>
                  </a:lnTo>
                  <a:lnTo>
                    <a:pt x="5724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6" name="path 116"/>
            <p:cNvSpPr/>
            <p:nvPr/>
          </p:nvSpPr>
          <p:spPr>
            <a:xfrm>
              <a:off x="0" y="0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0" y="0"/>
                  </a:moveTo>
                  <a:lnTo>
                    <a:pt x="6710" y="1711"/>
                  </a:lnTo>
                  <a:lnTo>
                    <a:pt x="10317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5640323" y="4759452"/>
            <a:ext cx="6551676" cy="2098547"/>
            <a:chOff x="0" y="0"/>
            <a:chExt cx="6551676" cy="2098547"/>
          </a:xfrm>
        </p:grpSpPr>
        <p:sp>
          <p:nvSpPr>
            <p:cNvPr id="118" name="path 118"/>
            <p:cNvSpPr/>
            <p:nvPr/>
          </p:nvSpPr>
          <p:spPr>
            <a:xfrm>
              <a:off x="684276" y="492251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9240" y="2529"/>
                  </a:moveTo>
                  <a:lnTo>
                    <a:pt x="6477" y="0"/>
                  </a:lnTo>
                  <a:lnTo>
                    <a:pt x="0" y="2529"/>
                  </a:lnTo>
                  <a:lnTo>
                    <a:pt x="9240" y="2529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0" name="path 120"/>
            <p:cNvSpPr/>
            <p:nvPr/>
          </p:nvSpPr>
          <p:spPr>
            <a:xfrm>
              <a:off x="2916935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5724" y="3304"/>
                  </a:moveTo>
                  <a:lnTo>
                    <a:pt x="5724" y="0"/>
                  </a:lnTo>
                  <a:lnTo>
                    <a:pt x="0" y="3304"/>
                  </a:lnTo>
                  <a:lnTo>
                    <a:pt x="5724" y="3304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2" name="path 122"/>
            <p:cNvSpPr/>
            <p:nvPr/>
          </p:nvSpPr>
          <p:spPr>
            <a:xfrm>
              <a:off x="0" y="1011935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10317" y="1711"/>
                  </a:moveTo>
                  <a:lnTo>
                    <a:pt x="3607" y="0"/>
                  </a:lnTo>
                  <a:lnTo>
                    <a:pt x="0" y="1711"/>
                  </a:lnTo>
                  <a:lnTo>
                    <a:pt x="10317" y="1711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24" name="textbox 124"/>
          <p:cNvSpPr/>
          <p:nvPr/>
        </p:nvSpPr>
        <p:spPr>
          <a:xfrm>
            <a:off x="2956356" y="2857906"/>
            <a:ext cx="6323329" cy="889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10900" kern="0" spc="-430" baseline="-6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r>
              <a:rPr sz="7000" kern="0" spc="-7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900" kern="0" spc="-430" baseline="-6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.02</a:t>
            </a:r>
            <a:r>
              <a:rPr sz="70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5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</a:t>
            </a:r>
            <a:r>
              <a:rPr sz="2500" kern="0" spc="5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5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</a:t>
            </a:r>
            <a:r>
              <a:rPr sz="2500" kern="0" spc="-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3900" kern="0" spc="-5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</a:t>
            </a:r>
            <a:r>
              <a:rPr sz="2500" kern="0" spc="5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5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域</a:t>
            </a:r>
            <a:r>
              <a:rPr sz="2500" kern="0" spc="5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5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</a:t>
            </a:r>
            <a:r>
              <a:rPr sz="2500" kern="0" spc="6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5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endParaRPr sz="3900" baseline="53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8"/>
          <p:cNvGrpSpPr/>
          <p:nvPr/>
        </p:nvGrpSpPr>
        <p:grpSpPr>
          <a:xfrm rot="21600000">
            <a:off x="8958071" y="5701283"/>
            <a:ext cx="3233928" cy="1156716"/>
            <a:chOff x="0" y="0"/>
            <a:chExt cx="3233928" cy="1156716"/>
          </a:xfrm>
        </p:grpSpPr>
        <p:sp>
          <p:nvSpPr>
            <p:cNvPr id="126" name="path 126"/>
            <p:cNvSpPr/>
            <p:nvPr/>
          </p:nvSpPr>
          <p:spPr>
            <a:xfrm>
              <a:off x="0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8" name="path 128"/>
            <p:cNvSpPr/>
            <p:nvPr/>
          </p:nvSpPr>
          <p:spPr>
            <a:xfrm>
              <a:off x="1231392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30" name="table 130"/>
          <p:cNvGraphicFramePr>
            <a:graphicFrameLocks noGrp="1"/>
          </p:cNvGraphicFramePr>
          <p:nvPr/>
        </p:nvGraphicFramePr>
        <p:xfrm>
          <a:off x="617219" y="1926590"/>
          <a:ext cx="11035029" cy="4124325"/>
        </p:xfrm>
        <a:graphic>
          <a:graphicData uri="http://schemas.openxmlformats.org/drawingml/2006/table">
            <a:tbl>
              <a:tblPr/>
              <a:tblGrid>
                <a:gridCol w="3357244"/>
                <a:gridCol w="7677784"/>
              </a:tblGrid>
              <a:tr h="4959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" algn="l" rtl="0" eaLnBrk="0">
                        <a:lnSpc>
                          <a:spcPts val="2150"/>
                        </a:lnSpc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地区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" algn="l" rtl="0" eaLnBrk="0">
                        <a:lnSpc>
                          <a:spcPts val="2075"/>
                        </a:lnSpc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重点小区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98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ts val="2065"/>
                        </a:lnSpc>
                        <a:spcBef>
                          <a:spcPts val="5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新市政府区域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indent="-7620" algn="l" rtl="0" eaLnBrk="0">
                        <a:lnSpc>
                          <a:spcPct val="103000"/>
                        </a:lnSpc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新城广场、华誉</a:t>
                      </a:r>
                      <a:r>
                        <a:rPr sz="17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·</a:t>
                      </a:r>
                      <a:r>
                        <a:rPr sz="1700" kern="0" spc="-6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亲水湾、湖滨世纪城、和合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家园、梨园春、南环市场、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 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爱家丽都、明祥小区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、南苑小区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5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535" algn="l" rtl="0" eaLnBrk="0">
                        <a:lnSpc>
                          <a:spcPts val="2065"/>
                        </a:lnSpc>
                        <a:spcBef>
                          <a:spcPts val="5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杜鹃河区域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63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七星汇中苑、玫瑰庄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园、车城</a:t>
                      </a:r>
                      <a:r>
                        <a:rPr sz="17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·现代美居、东园小区、苇业家园、棉纺厂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0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710" algn="l" rtl="0" eaLnBrk="0">
                        <a:lnSpc>
                          <a:spcPts val="2070"/>
                        </a:lnSpc>
                        <a:spcBef>
                          <a:spcPts val="0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铁路区域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indent="5080" algn="l" rtl="0" eaLnBrk="0">
                        <a:lnSpc>
                          <a:spcPct val="104000"/>
                        </a:lnSpc>
                        <a:spcBef>
                          <a:spcPts val="0"/>
                        </a:spcBef>
                      </a:pPr>
                      <a:r>
                        <a:rPr sz="1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库铁公园、富力宝源商圈、佳乐小区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、铁路三十九区、铁路四十二区、铁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 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路四十五区等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0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" algn="l" rtl="0" eaLnBrk="0">
                        <a:lnSpc>
                          <a:spcPts val="2070"/>
                        </a:lnSpc>
                        <a:spcBef>
                          <a:spcPts val="0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天鹅河区域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535" indent="-6985" algn="l" rtl="0" eaLnBrk="0">
                        <a:lnSpc>
                          <a:spcPct val="103000"/>
                        </a:lnSpc>
                        <a:spcBef>
                          <a:spcPts val="0"/>
                        </a:spcBef>
                      </a:pPr>
                      <a:r>
                        <a:rPr sz="1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新汇嘉商圈、京龙美湖、欢乐海岸、龙腾居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、一品嘉园、华夏名门、丝路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华庭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1440" algn="l" rtl="0" eaLnBrk="0">
                        <a:lnSpc>
                          <a:spcPts val="2090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老城区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indent="1270" algn="l" rtl="0" eaLnBrk="0">
                        <a:lnSpc>
                          <a:spcPct val="102000"/>
                        </a:lnSpc>
                      </a:pPr>
                      <a:r>
                        <a:rPr sz="1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天百商圈、太百商圈、金三角、金汇来、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人民广场、天山绿苑小区、水泥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 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厂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group 30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132" name="path 132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4" name="path 134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36" name="path 136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38" name="path 138"/>
          <p:cNvSpPr/>
          <p:nvPr/>
        </p:nvSpPr>
        <p:spPr>
          <a:xfrm>
            <a:off x="8581644" y="6259067"/>
            <a:ext cx="3610355" cy="598932"/>
          </a:xfrm>
          <a:custGeom>
            <a:avLst/>
            <a:gdLst/>
            <a:ahLst/>
            <a:cxnLst/>
            <a:rect l="0" t="0" r="0" b="0"/>
            <a:pathLst>
              <a:path w="5685" h="943">
                <a:moveTo>
                  <a:pt x="5685" y="943"/>
                </a:moveTo>
                <a:lnTo>
                  <a:pt x="1987" y="0"/>
                </a:lnTo>
                <a:lnTo>
                  <a:pt x="0" y="943"/>
                </a:lnTo>
                <a:lnTo>
                  <a:pt x="5685" y="943"/>
                </a:lnTo>
              </a:path>
            </a:pathLst>
          </a:custGeom>
          <a:solidFill>
            <a:srgbClr val="BC6100">
              <a:alpha val="29019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textbox 140"/>
          <p:cNvSpPr/>
          <p:nvPr/>
        </p:nvSpPr>
        <p:spPr>
          <a:xfrm>
            <a:off x="8004524" y="274142"/>
            <a:ext cx="4200525" cy="400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6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拓客区域划分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2" name="path 142"/>
          <p:cNvSpPr/>
          <p:nvPr/>
        </p:nvSpPr>
        <p:spPr>
          <a:xfrm>
            <a:off x="11860435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" name="textbox 144"/>
          <p:cNvSpPr/>
          <p:nvPr/>
        </p:nvSpPr>
        <p:spPr>
          <a:xfrm>
            <a:off x="613714" y="1431772"/>
            <a:ext cx="1616075" cy="28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库尔勒区域分布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2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146" name="path 146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48" name="path 148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0" name="path 150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52" name="table 152"/>
          <p:cNvGraphicFramePr>
            <a:graphicFrameLocks noGrp="1"/>
          </p:cNvGraphicFramePr>
          <p:nvPr/>
        </p:nvGraphicFramePr>
        <p:xfrm>
          <a:off x="617219" y="1721484"/>
          <a:ext cx="10986770" cy="4979670"/>
        </p:xfrm>
        <a:graphic>
          <a:graphicData uri="http://schemas.openxmlformats.org/drawingml/2006/table">
            <a:tbl>
              <a:tblPr/>
              <a:tblGrid>
                <a:gridCol w="3342640"/>
                <a:gridCol w="7644130"/>
              </a:tblGrid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995" algn="l" rtl="0" eaLnBrk="0">
                        <a:lnSpc>
                          <a:spcPts val="1690"/>
                        </a:lnSpc>
                        <a:spcBef>
                          <a:spcPts val="0"/>
                        </a:spcBef>
                      </a:pP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地区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管辖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76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尉犁县城中心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64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银华小区、怡心苑、阳光二号小区、阳光小区、银花苑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、幸福花园、新西域花园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41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4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团结镇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县道周边商铺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9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995" algn="l" rtl="0" eaLnBrk="0">
                        <a:lnSpc>
                          <a:spcPct val="96000"/>
                        </a:lnSpc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塔里木乡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01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辖塔里木村、博斯坦村、群库勒村、英努尔村、拜海提村、库木库勒村、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库万库勒村、英库勒村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9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80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兴平乡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昆其村、通其克村、喀拉洪村、园艺村、巴西阿瓦提村、向阳村、孔雀村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360" algn="l" rtl="0" eaLnBrk="0">
                        <a:lnSpc>
                          <a:spcPct val="93000"/>
                        </a:lnSpc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墩阔坦乡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010" algn="l" rtl="0" eaLnBrk="0">
                        <a:lnSpc>
                          <a:spcPct val="93000"/>
                        </a:lnSpc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辖阿吉托格拉克村、沙里村、塔提里克村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古勒巴格乡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98000"/>
                        </a:lnSpc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辖古勒巴格村、阿克其开村、、淀粉村、库克喀依那木村、巴西买里村、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哈达墩村、奥衣曼库勒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村、兴地村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779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阿克苏</a:t>
                      </a:r>
                      <a:r>
                        <a:rPr sz="1400" u="sng" kern="0" spc="-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甫乡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0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辖阿克苏甫村、、吉格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得巴格村、喀尔尕提村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0170" algn="l" rtl="0" eaLnBrk="0">
                        <a:lnSpc>
                          <a:spcPct val="93000"/>
                        </a:lnSpc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喀尔曲尕乡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010" algn="l" rtl="0" eaLnBrk="0">
                        <a:lnSpc>
                          <a:spcPct val="93000"/>
                        </a:lnSpc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辖喀尔曲尕村、阿瓦提村、琼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买里村、阿克牙斯克村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9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ct val="95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境内团场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001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辖三十一团场、三十二团场、三十三团场、三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十四团场、三十五团场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焉耆县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1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永宁镇及县中心区域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43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和静县、七个星镇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县中心及周边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4552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95000"/>
                        </a:lnSpc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且末、若羌县</a:t>
                      </a:r>
                      <a:endParaRPr sz="1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280" algn="l" rtl="0" eaLnBrk="0">
                        <a:lnSpc>
                          <a:spcPct val="96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县中心及周边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</a:tbl>
          </a:graphicData>
        </a:graphic>
      </p:graphicFrame>
      <p:grpSp>
        <p:nvGrpSpPr>
          <p:cNvPr id="34" name="group 34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154" name="path 15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6" name="path 15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58" name="path 15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60" name="textbox 160"/>
          <p:cNvSpPr/>
          <p:nvPr/>
        </p:nvSpPr>
        <p:spPr>
          <a:xfrm>
            <a:off x="611886" y="274142"/>
            <a:ext cx="11221719" cy="13284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04735" algn="l" rtl="0" eaLnBrk="0">
              <a:lnSpc>
                <a:spcPct val="95000"/>
              </a:lnSpc>
            </a:pPr>
            <a:r>
              <a:rPr sz="26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拓客区域划分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86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尉犁县区域分布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13000"/>
              </a:lnSpc>
              <a:spcBef>
                <a:spcPts val="10"/>
              </a:spcBef>
              <a:tabLst>
                <a:tab pos="11207750" algn="l"/>
              </a:tabLst>
            </a:pP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尉犁县辖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6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乡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镇，为</a:t>
            </a:r>
            <a:r>
              <a:rPr sz="1700" u="sng" kern="0" spc="70" dirty="0">
                <a:solidFill>
                  <a:srgbClr val="0563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1">
                  <a:extLst>
                    <a:ext uri="{DAF060AB-1E55-43B9-8AAB-6FB025537F2F}">
                      <wpsdc:hlinkClr xmlns:wpsdc="http://www.wps.cn/officeDocument/2017/drawingmlCustomData" val="0563C1"/>
                      <wpsdc:folHlinkClr xmlns:wpsdc="http://www.wps.cn/officeDocument/2017/drawingmlCustomData" val="0563C1"/>
                      <wpsdc:hlinkUnderline xmlns:wpsdc="http://www.wps.cn/officeDocument/2017/drawingmlCustomData" val="0"/>
                    </a:ext>
                  </a:extLst>
                </a:hlinkClick>
              </a:rPr>
              <a:t>尉犁镇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、团结镇、</a:t>
            </a:r>
            <a:r>
              <a:rPr sz="1700" u="sng" kern="0" spc="70" dirty="0">
                <a:solidFill>
                  <a:srgbClr val="0563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2">
                  <a:extLst>
                    <a:ext uri="{DAF060AB-1E55-43B9-8AAB-6FB025537F2F}">
                      <wpsdc:hlinkClr xmlns:wpsdc="http://www.wps.cn/officeDocument/2017/drawingmlCustomData" val="0563C1"/>
                      <wpsdc:folHlinkClr xmlns:wpsdc="http://www.wps.cn/officeDocument/2017/drawingmlCustomData" val="0563C1"/>
                      <wpsdc:hlinkUnderline xmlns:wpsdc="http://www.wps.cn/officeDocument/2017/drawingmlCustomData" val="0"/>
                    </a:ext>
                  </a:extLst>
                </a:hlinkClick>
              </a:rPr>
              <a:t>塔里木乡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700" u="sng" kern="0" spc="70" dirty="0">
                <a:solidFill>
                  <a:srgbClr val="0563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3">
                  <a:extLst>
                    <a:ext uri="{DAF060AB-1E55-43B9-8AAB-6FB025537F2F}">
                      <wpsdc:hlinkClr xmlns:wpsdc="http://www.wps.cn/officeDocument/2017/drawingmlCustomData" val="0563C1"/>
                      <wpsdc:folHlinkClr xmlns:wpsdc="http://www.wps.cn/officeDocument/2017/drawingmlCustomData" val="0563C1"/>
                      <wpsdc:hlinkUnderline xmlns:wpsdc="http://www.wps.cn/officeDocument/2017/drawingmlCustomData" val="0"/>
                    </a:ext>
                  </a:extLst>
                </a:hlinkClick>
              </a:rPr>
              <a:t>兴平乡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700" u="sng" kern="0" spc="70" dirty="0">
                <a:solidFill>
                  <a:srgbClr val="0563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4">
                  <a:extLst>
                    <a:ext uri="{DAF060AB-1E55-43B9-8AAB-6FB025537F2F}">
                      <wpsdc:hlinkClr xmlns:wpsdc="http://www.wps.cn/officeDocument/2017/drawingmlCustomData" val="0563C1"/>
                      <wpsdc:folHlinkClr xmlns:wpsdc="http://www.wps.cn/officeDocument/2017/drawingmlCustomData" val="0563C1"/>
                      <wpsdc:hlinkUnderline xmlns:wpsdc="http://www.wps.cn/officeDocument/2017/drawingmlCustomData" val="0"/>
                    </a:ext>
                  </a:extLst>
                </a:hlinkClick>
              </a:rPr>
              <a:t>墩阔坦乡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700" u="sng" kern="0" spc="70" dirty="0">
                <a:solidFill>
                  <a:srgbClr val="0563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5">
                  <a:extLst>
                    <a:ext uri="{DAF060AB-1E55-43B9-8AAB-6FB025537F2F}">
                      <wpsdc:hlinkClr xmlns:wpsdc="http://www.wps.cn/officeDocument/2017/drawingmlCustomData" val="0563C1"/>
                      <wpsdc:folHlinkClr xmlns:wpsdc="http://www.wps.cn/officeDocument/2017/drawingmlCustomData" val="0563C1"/>
                      <wpsdc:hlinkUnderline xmlns:wpsdc="http://www.wps.cn/officeDocument/2017/drawingmlCustomData" val="0"/>
                    </a:ext>
                  </a:extLst>
                </a:hlinkClick>
              </a:rPr>
              <a:t>喀尔曲尕乡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700" u="sng" kern="0" spc="70" dirty="0">
                <a:solidFill>
                  <a:srgbClr val="0563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6">
                  <a:extLst>
                    <a:ext uri="{DAF060AB-1E55-43B9-8AAB-6FB025537F2F}">
                      <wpsdc:hlinkClr xmlns:wpsdc="http://www.wps.cn/officeDocument/2017/drawingmlCustomData" val="0563C1"/>
                      <wpsdc:folHlinkClr xmlns:wpsdc="http://www.wps.cn/officeDocument/2017/drawingmlCustomData" val="0563C1"/>
                      <wpsdc:hlinkUnderline xmlns:wpsdc="http://www.wps.cn/officeDocument/2017/drawingmlCustomData" val="0"/>
                    </a:ext>
                  </a:extLst>
                </a:hlinkClick>
              </a:rPr>
              <a:t>阿克苏甫乡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700" u="sng" kern="0" spc="70" dirty="0">
                <a:solidFill>
                  <a:srgbClr val="0563C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hlinkClick r:id="rId7">
                  <a:extLst>
                    <a:ext uri="{DAF060AB-1E55-43B9-8AAB-6FB025537F2F}">
                      <wpsdc:hlinkClr xmlns:wpsdc="http://www.wps.cn/officeDocument/2017/drawingmlCustomData" val="0563C1"/>
                      <wpsdc:folHlinkClr xmlns:wpsdc="http://www.wps.cn/officeDocument/2017/drawingmlCustomData" val="0563C1"/>
                      <wpsdc:hlinkUnderline xmlns:wpsdc="http://www.wps.cn/officeDocument/2017/drawingmlCustomData" val="0"/>
                    </a:ext>
                  </a:extLst>
                </a:hlinkClick>
              </a:rPr>
              <a:t>古勒巴格乡</a:t>
            </a: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7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970" algn="l" rtl="0" eaLnBrk="0">
              <a:lnSpc>
                <a:spcPct val="99000"/>
              </a:lnSpc>
              <a:spcBef>
                <a:spcPts val="15"/>
              </a:spcBef>
              <a:tabLst>
                <a:tab pos="7776210" algn="l"/>
              </a:tabLst>
            </a:pPr>
            <a:r>
              <a:rPr sz="1700" u="sng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境内有：三十一团场、三</a:t>
            </a:r>
            <a:r>
              <a:rPr sz="1700" u="sng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十二团场、三十三团场、三十四团场、三十五团场。</a:t>
            </a:r>
            <a:r>
              <a:rPr sz="1700" u="sng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	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2" name="rect 162"/>
          <p:cNvSpPr/>
          <p:nvPr/>
        </p:nvSpPr>
        <p:spPr>
          <a:xfrm>
            <a:off x="11867388" y="461771"/>
            <a:ext cx="324611" cy="71628"/>
          </a:xfrm>
          <a:prstGeom prst="rect">
            <a:avLst/>
          </a:pr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79463" y="3285744"/>
            <a:ext cx="5812536" cy="3572255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319783" y="3285744"/>
            <a:ext cx="4703064" cy="3200400"/>
          </a:xfrm>
          <a:prstGeom prst="rect">
            <a:avLst/>
          </a:prstGeom>
        </p:spPr>
      </p:pic>
      <p:sp>
        <p:nvSpPr>
          <p:cNvPr id="168" name="textbox 168"/>
          <p:cNvSpPr/>
          <p:nvPr/>
        </p:nvSpPr>
        <p:spPr>
          <a:xfrm>
            <a:off x="981303" y="1760702"/>
            <a:ext cx="10721975" cy="1160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8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拓客先以人口教密、前期意向客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户较多或者有集市的乡镇开始，先统计所有沿街门市客户，逐步开展学校、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5240" indent="5080" algn="l" rtl="0" eaLnBrk="0">
              <a:lnSpc>
                <a:spcPct val="174000"/>
              </a:lnSpc>
              <a:spcBef>
                <a:spcPts val="40"/>
              </a:spcBef>
            </a:pP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医院、政府、企业及富裕村庄拓客范围。拓客出发先绕城一圈，然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后向目标城镇出发。到达乡镇后进行传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统式拓客行销，扫街、扫车、扫马路、扫人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，派发大量宣传单页，释放项目信息，获取客户量。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36" name="group 36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170" name="path 170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2" name="path 172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74" name="path 174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76" name="textbox 176"/>
          <p:cNvSpPr/>
          <p:nvPr/>
        </p:nvSpPr>
        <p:spPr>
          <a:xfrm>
            <a:off x="8680799" y="274142"/>
            <a:ext cx="3524250" cy="401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6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拓客流程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8" name="path 178"/>
          <p:cNvSpPr/>
          <p:nvPr/>
        </p:nvSpPr>
        <p:spPr>
          <a:xfrm>
            <a:off x="1186297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223759" y="1240535"/>
            <a:ext cx="2740152" cy="5005958"/>
          </a:xfrm>
          <a:prstGeom prst="rect">
            <a:avLst/>
          </a:prstGeom>
        </p:spPr>
      </p:pic>
      <p:sp>
        <p:nvSpPr>
          <p:cNvPr id="182" name="textbox 182"/>
          <p:cNvSpPr/>
          <p:nvPr/>
        </p:nvSpPr>
        <p:spPr>
          <a:xfrm>
            <a:off x="6760286" y="274142"/>
            <a:ext cx="5444490" cy="6624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234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拓客地图（库尔勒市）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</a:pPr>
            <a:r>
              <a:rPr sz="19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拓客地点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1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8575370" y="5701283"/>
            <a:ext cx="3610355" cy="1156716"/>
            <a:chOff x="0" y="0"/>
            <a:chExt cx="3610355" cy="1156716"/>
          </a:xfrm>
        </p:grpSpPr>
        <p:sp>
          <p:nvSpPr>
            <p:cNvPr id="184" name="path 184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6" name="path 186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8" name="path 188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90" name="path 190"/>
          <p:cNvSpPr/>
          <p:nvPr/>
        </p:nvSpPr>
        <p:spPr>
          <a:xfrm>
            <a:off x="1185789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92" name="table 192"/>
          <p:cNvGraphicFramePr>
            <a:graphicFrameLocks noGrp="1"/>
          </p:cNvGraphicFramePr>
          <p:nvPr/>
        </p:nvGraphicFramePr>
        <p:xfrm>
          <a:off x="214629" y="2190750"/>
          <a:ext cx="5937250" cy="3247389"/>
        </p:xfrm>
        <a:graphic>
          <a:graphicData uri="http://schemas.openxmlformats.org/drawingml/2006/table">
            <a:tbl>
              <a:tblPr/>
              <a:tblGrid>
                <a:gridCol w="1566545"/>
                <a:gridCol w="4370704"/>
              </a:tblGrid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8645" algn="l" rtl="0" eaLnBrk="0">
                        <a:lnSpc>
                          <a:spcPct val="97000"/>
                        </a:lnSpc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时间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1170" algn="l" rtl="0" eaLnBrk="0">
                        <a:lnSpc>
                          <a:spcPct val="97000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拓客动作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695" algn="l" rtl="0" eaLnBrk="0">
                        <a:lnSpc>
                          <a:spcPts val="2070"/>
                        </a:lnSpc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10月15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7175" algn="l" rtl="0" eaLnBrk="0">
                        <a:lnSpc>
                          <a:spcPts val="2065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外拓：新市场政府区域，拓展上午10：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96850" indent="-62230" algn="l" rtl="0" eaLnBrk="0">
                        <a:lnSpc>
                          <a:spcPct val="103000"/>
                        </a:lnSpc>
                        <a:spcBef>
                          <a:spcPts val="90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00-14：00，下午16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-21：00，派单量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 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份／人／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日，分区域单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页叉车、派发沿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596265" algn="l" rtl="0" eaLnBrk="0">
                        <a:lnSpc>
                          <a:spcPts val="2050"/>
                        </a:lnSpc>
                        <a:spcBef>
                          <a:spcPts val="12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街商铺行人、外摆、小区内部；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ts val="2075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重点小区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ts val="2055"/>
                        </a:lnSpc>
                        <a:spcBef>
                          <a:spcPts val="5"/>
                        </a:spcBef>
                      </a:pP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新城广场、华誉</a:t>
                      </a:r>
                      <a:r>
                        <a:rPr sz="17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·</a:t>
                      </a:r>
                      <a:r>
                        <a:rPr sz="1700" kern="0" spc="-6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亲水湾、湖滨世</a:t>
                      </a: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纪城、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7155" indent="-13970" algn="l" rtl="0" eaLnBrk="0">
                        <a:lnSpc>
                          <a:spcPct val="103000"/>
                        </a:lnSpc>
                        <a:spcBef>
                          <a:spcPts val="10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和合家园、梨园春、南环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市场、爱家丽都、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明祥小区、南苑小区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0" name="group 40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194" name="path 19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6" name="path 19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8" name="path 19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00" name="textbox 200"/>
          <p:cNvSpPr/>
          <p:nvPr/>
        </p:nvSpPr>
        <p:spPr>
          <a:xfrm>
            <a:off x="712063" y="1499717"/>
            <a:ext cx="2752725" cy="28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700" b="1" kern="0" spc="8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拓客区域（新市政府周</a:t>
            </a: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边）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02" name="picture 2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39814" y="6252844"/>
            <a:ext cx="377189" cy="3676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2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204" name="path 204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6" name="path 206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8" name="path 208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210" name="picture 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10527" y="1447800"/>
            <a:ext cx="5361431" cy="4332732"/>
          </a:xfrm>
          <a:prstGeom prst="rect">
            <a:avLst/>
          </a:prstGeom>
        </p:spPr>
      </p:pic>
      <p:graphicFrame>
        <p:nvGraphicFramePr>
          <p:cNvPr id="212" name="table 212"/>
          <p:cNvGraphicFramePr>
            <a:graphicFrameLocks noGrp="1"/>
          </p:cNvGraphicFramePr>
          <p:nvPr/>
        </p:nvGraphicFramePr>
        <p:xfrm>
          <a:off x="214629" y="2190750"/>
          <a:ext cx="5937250" cy="3247389"/>
        </p:xfrm>
        <a:graphic>
          <a:graphicData uri="http://schemas.openxmlformats.org/drawingml/2006/table">
            <a:tbl>
              <a:tblPr/>
              <a:tblGrid>
                <a:gridCol w="1566545"/>
                <a:gridCol w="4370704"/>
              </a:tblGrid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8645" algn="l" rtl="0" eaLnBrk="0">
                        <a:lnSpc>
                          <a:spcPct val="97000"/>
                        </a:lnSpc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时间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1170" algn="l" rtl="0" eaLnBrk="0">
                        <a:lnSpc>
                          <a:spcPct val="97000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拓客动作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695" algn="l" rtl="0" eaLnBrk="0">
                        <a:lnSpc>
                          <a:spcPts val="2070"/>
                        </a:lnSpc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10月16日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" algn="l" rtl="0" eaLnBrk="0">
                        <a:lnSpc>
                          <a:spcPts val="2065"/>
                        </a:lnSpc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外拓：杜鹃河区域，拓展上午10：00-14：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91770" algn="l" rtl="0" eaLnBrk="0">
                        <a:lnSpc>
                          <a:spcPts val="2050"/>
                        </a:lnSpc>
                        <a:spcBef>
                          <a:spcPts val="95"/>
                        </a:spcBef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00，下午16-21：00，派单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量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r>
                        <a:rPr sz="1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份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/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41705" indent="-798195" algn="l" rtl="0" eaLnBrk="0">
                        <a:lnSpc>
                          <a:spcPct val="103000"/>
                        </a:lnSpc>
                        <a:spcBef>
                          <a:spcPts val="120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人／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日，分区域单页叉车、派发沿街商铺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行人、外摆、小区内部；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ts val="2075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重点小区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265" indent="-635" algn="l" rtl="0" eaLnBrk="0">
                        <a:lnSpc>
                          <a:spcPct val="103000"/>
                        </a:lnSpc>
                      </a:pP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七星汇中苑、玫瑰庄园、车城</a:t>
                      </a:r>
                      <a:r>
                        <a:rPr sz="17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·</a:t>
                      </a: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现代美居、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东园小区、苇业家园、棉纺厂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4" name="group 44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214" name="path 21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6" name="path 21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18" name="path 21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20" name="textbox 220"/>
          <p:cNvSpPr/>
          <p:nvPr/>
        </p:nvSpPr>
        <p:spPr>
          <a:xfrm>
            <a:off x="7690199" y="274142"/>
            <a:ext cx="45148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拓客地图（库尔勒市）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2" name="path 222"/>
          <p:cNvSpPr/>
          <p:nvPr/>
        </p:nvSpPr>
        <p:spPr>
          <a:xfrm>
            <a:off x="1185789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4" name="textbox 224"/>
          <p:cNvSpPr/>
          <p:nvPr/>
        </p:nvSpPr>
        <p:spPr>
          <a:xfrm>
            <a:off x="712063" y="1499717"/>
            <a:ext cx="2522854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拓客区域（杜鹃河区域）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6" name="textbox 226"/>
          <p:cNvSpPr/>
          <p:nvPr/>
        </p:nvSpPr>
        <p:spPr>
          <a:xfrm>
            <a:off x="6127114" y="6240144"/>
            <a:ext cx="1569719" cy="417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9255" algn="l" rtl="0" eaLnBrk="0">
              <a:lnSpc>
                <a:spcPct val="96000"/>
              </a:lnSpc>
              <a:spcBef>
                <a:spcPts val="5"/>
              </a:spcBef>
              <a:tabLst>
                <a:tab pos="645160" algn="l"/>
              </a:tabLst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拓客地点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39814" y="6252844"/>
            <a:ext cx="377189" cy="3676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6"/>
          <p:cNvGrpSpPr/>
          <p:nvPr/>
        </p:nvGrpSpPr>
        <p:grpSpPr>
          <a:xfrm rot="21600000">
            <a:off x="8581644" y="5972555"/>
            <a:ext cx="3610355" cy="885444"/>
            <a:chOff x="0" y="0"/>
            <a:chExt cx="3610355" cy="885444"/>
          </a:xfrm>
        </p:grpSpPr>
        <p:sp>
          <p:nvSpPr>
            <p:cNvPr id="230" name="path 230"/>
            <p:cNvSpPr/>
            <p:nvPr/>
          </p:nvSpPr>
          <p:spPr>
            <a:xfrm>
              <a:off x="376427" y="0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2" name="path 232"/>
            <p:cNvSpPr/>
            <p:nvPr/>
          </p:nvSpPr>
          <p:spPr>
            <a:xfrm>
              <a:off x="0" y="286511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34" name="textbox 234"/>
          <p:cNvSpPr/>
          <p:nvPr/>
        </p:nvSpPr>
        <p:spPr>
          <a:xfrm>
            <a:off x="7690199" y="274142"/>
            <a:ext cx="4514850" cy="6624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拓客地图（库尔勒市）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32765" algn="l" rtl="0" eaLnBrk="0">
              <a:lnSpc>
                <a:spcPct val="87000"/>
              </a:lnSpc>
            </a:pPr>
            <a:r>
              <a:rPr sz="19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拓客地点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</a:t>
            </a:r>
            <a:endParaRPr sz="1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6" name="path 236"/>
          <p:cNvSpPr/>
          <p:nvPr/>
        </p:nvSpPr>
        <p:spPr>
          <a:xfrm>
            <a:off x="10183190" y="5701283"/>
            <a:ext cx="2002535" cy="1156716"/>
          </a:xfrm>
          <a:custGeom>
            <a:avLst/>
            <a:gdLst/>
            <a:ahLst/>
            <a:cxnLst/>
            <a:rect l="0" t="0" r="0" b="0"/>
            <a:pathLst>
              <a:path w="3153" h="1821">
                <a:moveTo>
                  <a:pt x="3153" y="1821"/>
                </a:moveTo>
                <a:lnTo>
                  <a:pt x="3153" y="0"/>
                </a:lnTo>
                <a:lnTo>
                  <a:pt x="0" y="1821"/>
                </a:lnTo>
                <a:lnTo>
                  <a:pt x="3153" y="1821"/>
                </a:lnTo>
              </a:path>
            </a:pathLst>
          </a:custGeom>
          <a:solidFill>
            <a:srgbClr val="B10606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8" name="path 238"/>
          <p:cNvSpPr/>
          <p:nvPr/>
        </p:nvSpPr>
        <p:spPr>
          <a:xfrm>
            <a:off x="1185789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40" name="table 240"/>
          <p:cNvGraphicFramePr>
            <a:graphicFrameLocks noGrp="1"/>
          </p:cNvGraphicFramePr>
          <p:nvPr/>
        </p:nvGraphicFramePr>
        <p:xfrm>
          <a:off x="214629" y="2190750"/>
          <a:ext cx="5937250" cy="3247389"/>
        </p:xfrm>
        <a:graphic>
          <a:graphicData uri="http://schemas.openxmlformats.org/drawingml/2006/table">
            <a:tbl>
              <a:tblPr/>
              <a:tblGrid>
                <a:gridCol w="1566545"/>
                <a:gridCol w="4370704"/>
              </a:tblGrid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8645" algn="l" rtl="0" eaLnBrk="0">
                        <a:lnSpc>
                          <a:spcPct val="97000"/>
                        </a:lnSpc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时间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1170" algn="l" rtl="0" eaLnBrk="0">
                        <a:lnSpc>
                          <a:spcPct val="97000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拓客动作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695" algn="l" rtl="0" eaLnBrk="0">
                        <a:lnSpc>
                          <a:spcPts val="2070"/>
                        </a:lnSpc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10月17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0025" algn="l" rtl="0" eaLnBrk="0">
                        <a:lnSpc>
                          <a:spcPts val="2070"/>
                        </a:lnSpc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外拓：铁路区域，拓展上午10：00-14：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43510" indent="47625" algn="l" rtl="0" eaLnBrk="0">
                        <a:lnSpc>
                          <a:spcPct val="103000"/>
                        </a:lnSpc>
                        <a:spcBef>
                          <a:spcPts val="85"/>
                        </a:spcBef>
                      </a:pP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00，下午16-21：00，派单量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r>
                        <a:rPr sz="17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份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/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人／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日，分区域单页叉车、派发沿街商铺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41705" algn="l" rtl="0" eaLnBrk="0">
                        <a:lnSpc>
                          <a:spcPts val="2050"/>
                        </a:lnSpc>
                        <a:spcBef>
                          <a:spcPts val="125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行人、外摆、小区内部；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ts val="2075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重点小区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indent="5080" algn="l" rtl="0" eaLnBrk="0">
                        <a:lnSpc>
                          <a:spcPct val="105000"/>
                        </a:lnSpc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库铁公园、富力宝源商圈、佳乐小区、铁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路三十九区、铁路四十二区、铁路四十五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区等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2" name="picture 2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293864" y="1156715"/>
            <a:ext cx="3509771" cy="4884420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244" name="path 24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6" name="path 24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8" name="path 24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50" name="textbox 250"/>
          <p:cNvSpPr/>
          <p:nvPr/>
        </p:nvSpPr>
        <p:spPr>
          <a:xfrm>
            <a:off x="712063" y="1499717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拓客区域（铁路区域）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50"/>
          <p:cNvGrpSpPr/>
          <p:nvPr/>
        </p:nvGrpSpPr>
        <p:grpSpPr>
          <a:xfrm rot="21600000">
            <a:off x="6678167" y="1156716"/>
            <a:ext cx="5513832" cy="5701283"/>
            <a:chOff x="0" y="0"/>
            <a:chExt cx="5513832" cy="5701283"/>
          </a:xfrm>
        </p:grpSpPr>
        <p:pic>
          <p:nvPicPr>
            <p:cNvPr id="252" name="picture 25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5513832" cy="5701283"/>
            </a:xfrm>
            <a:prstGeom prst="rect">
              <a:avLst/>
            </a:prstGeom>
          </p:spPr>
        </p:pic>
        <p:sp>
          <p:nvSpPr>
            <p:cNvPr id="254" name="textbox 254"/>
            <p:cNvSpPr/>
            <p:nvPr/>
          </p:nvSpPr>
          <p:spPr>
            <a:xfrm>
              <a:off x="-12700" y="-12700"/>
              <a:ext cx="5539740" cy="57511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07315" algn="l" rtl="0" eaLnBrk="0">
                <a:lnSpc>
                  <a:spcPct val="96000"/>
                </a:lnSpc>
                <a:spcBef>
                  <a:spcPts val="0"/>
                </a:spcBef>
              </a:pPr>
              <a:r>
                <a:rPr sz="17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拓客地点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aphicFrame>
        <p:nvGraphicFramePr>
          <p:cNvPr id="256" name="table 256"/>
          <p:cNvGraphicFramePr>
            <a:graphicFrameLocks noGrp="1"/>
          </p:cNvGraphicFramePr>
          <p:nvPr/>
        </p:nvGraphicFramePr>
        <p:xfrm>
          <a:off x="214629" y="2190750"/>
          <a:ext cx="5937250" cy="3247389"/>
        </p:xfrm>
        <a:graphic>
          <a:graphicData uri="http://schemas.openxmlformats.org/drawingml/2006/table">
            <a:tbl>
              <a:tblPr/>
              <a:tblGrid>
                <a:gridCol w="1566545"/>
                <a:gridCol w="4370704"/>
              </a:tblGrid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8645" algn="l" rtl="0" eaLnBrk="0">
                        <a:lnSpc>
                          <a:spcPct val="97000"/>
                        </a:lnSpc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时间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1170" algn="l" rtl="0" eaLnBrk="0">
                        <a:lnSpc>
                          <a:spcPct val="97000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拓客动作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695" algn="l" rtl="0" eaLnBrk="0">
                        <a:lnSpc>
                          <a:spcPts val="2070"/>
                        </a:lnSpc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10月18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" algn="l" rtl="0" eaLnBrk="0">
                        <a:lnSpc>
                          <a:spcPts val="2070"/>
                        </a:lnSpc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外拓：天鹅河区域，拓展上午10：00-14：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91770" algn="l" rtl="0" eaLnBrk="0">
                        <a:lnSpc>
                          <a:spcPts val="2050"/>
                        </a:lnSpc>
                        <a:spcBef>
                          <a:spcPts val="90"/>
                        </a:spcBef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00，下午16-21：00，派单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量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r>
                        <a:rPr sz="1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份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/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41705" indent="-798195" algn="l" rtl="0" eaLnBrk="0">
                        <a:lnSpc>
                          <a:spcPct val="103000"/>
                        </a:lnSpc>
                        <a:spcBef>
                          <a:spcPts val="120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人／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日，分区域单页叉车、派发沿街商铺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行人、外摆、小区内部；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ts val="2075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重点小区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185" indent="-635" algn="l" rtl="0" eaLnBrk="0">
                        <a:lnSpc>
                          <a:spcPct val="103000"/>
                        </a:lnSpc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新汇嘉商圈、京龙美湖、欢乐海岸、龙腾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居、一品嘉园、华夏名门、丝路华庭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2" name="group 52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258" name="path 258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0" name="path 260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62" name="path 262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64" name="textbox 264"/>
          <p:cNvSpPr/>
          <p:nvPr/>
        </p:nvSpPr>
        <p:spPr>
          <a:xfrm>
            <a:off x="7690199" y="274142"/>
            <a:ext cx="45148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拓客地图（库尔勒市）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6" name="path 266"/>
          <p:cNvSpPr/>
          <p:nvPr/>
        </p:nvSpPr>
        <p:spPr>
          <a:xfrm>
            <a:off x="1185789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8" name="textbox 268"/>
          <p:cNvSpPr/>
          <p:nvPr/>
        </p:nvSpPr>
        <p:spPr>
          <a:xfrm>
            <a:off x="712063" y="1499717"/>
            <a:ext cx="2522854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拓客区域（天鹅河区域）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box 270"/>
          <p:cNvSpPr/>
          <p:nvPr/>
        </p:nvSpPr>
        <p:spPr>
          <a:xfrm>
            <a:off x="6760286" y="274142"/>
            <a:ext cx="5444490" cy="66243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234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拓客地图（库尔勒市）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</a:pPr>
            <a:r>
              <a:rPr sz="19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拓客地点</a:t>
            </a:r>
            <a:r>
              <a:rPr sz="1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1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8575370" y="5701283"/>
            <a:ext cx="3610355" cy="1156716"/>
            <a:chOff x="0" y="0"/>
            <a:chExt cx="3610355" cy="1156716"/>
          </a:xfrm>
        </p:grpSpPr>
        <p:sp>
          <p:nvSpPr>
            <p:cNvPr id="272" name="path 272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4" name="path 274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6" name="path 276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78" name="path 278"/>
          <p:cNvSpPr/>
          <p:nvPr/>
        </p:nvSpPr>
        <p:spPr>
          <a:xfrm>
            <a:off x="1185789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0" name="picture 2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73011" y="1156715"/>
            <a:ext cx="5190744" cy="4907279"/>
          </a:xfrm>
          <a:prstGeom prst="rect">
            <a:avLst/>
          </a:prstGeom>
        </p:spPr>
      </p:pic>
      <p:graphicFrame>
        <p:nvGraphicFramePr>
          <p:cNvPr id="282" name="table 282"/>
          <p:cNvGraphicFramePr>
            <a:graphicFrameLocks noGrp="1"/>
          </p:cNvGraphicFramePr>
          <p:nvPr/>
        </p:nvGraphicFramePr>
        <p:xfrm>
          <a:off x="214629" y="2190750"/>
          <a:ext cx="5937250" cy="3247389"/>
        </p:xfrm>
        <a:graphic>
          <a:graphicData uri="http://schemas.openxmlformats.org/drawingml/2006/table">
            <a:tbl>
              <a:tblPr/>
              <a:tblGrid>
                <a:gridCol w="1566545"/>
                <a:gridCol w="4370704"/>
              </a:tblGrid>
              <a:tr h="287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8645" algn="l" rtl="0" eaLnBrk="0">
                        <a:lnSpc>
                          <a:spcPct val="97000"/>
                        </a:lnSpc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时间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1170" algn="l" rtl="0" eaLnBrk="0">
                        <a:lnSpc>
                          <a:spcPct val="97000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拓客动作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695" algn="l" rtl="0" eaLnBrk="0">
                        <a:lnSpc>
                          <a:spcPts val="2070"/>
                        </a:lnSpc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10月19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" algn="l" rtl="0" eaLnBrk="0">
                        <a:lnSpc>
                          <a:spcPts val="2070"/>
                        </a:lnSpc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外拓：老城区区域，拓展上午10：00-14：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91770" algn="l" rtl="0" eaLnBrk="0">
                        <a:lnSpc>
                          <a:spcPts val="2050"/>
                        </a:lnSpc>
                        <a:spcBef>
                          <a:spcPts val="90"/>
                        </a:spcBef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00，下午16-21：00，派单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量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r>
                        <a:rPr sz="1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份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/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41705" indent="-798195" algn="l" rtl="0" eaLnBrk="0">
                        <a:lnSpc>
                          <a:spcPct val="103000"/>
                        </a:lnSpc>
                        <a:spcBef>
                          <a:spcPts val="120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人／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日，分区域单页叉车、派发沿街商铺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行人、外摆、小区内部；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33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1155" algn="l" rtl="0" eaLnBrk="0">
                        <a:lnSpc>
                          <a:spcPts val="2075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重点小区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9535" indent="-5080" algn="l" rtl="0" eaLnBrk="0">
                        <a:lnSpc>
                          <a:spcPct val="104000"/>
                        </a:lnSpc>
                        <a:spcBef>
                          <a:spcPts val="5"/>
                        </a:spcBef>
                      </a:pPr>
                      <a:r>
                        <a:rPr sz="1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天百商圈、太百商圈、金三角、金汇来、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华夏</a:t>
                      </a:r>
                      <a:r>
                        <a:rPr sz="17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·</a:t>
                      </a:r>
                      <a:r>
                        <a:rPr sz="1700" kern="0" spc="-7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城市广场、人民广场、天山绿苑小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区、水泥厂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6" name="group 56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284" name="path 28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6" name="path 28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8" name="path 28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90" name="textbox 290"/>
          <p:cNvSpPr/>
          <p:nvPr/>
        </p:nvSpPr>
        <p:spPr>
          <a:xfrm>
            <a:off x="712063" y="1499717"/>
            <a:ext cx="2522854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拓客区域（老城区区域）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92" name="picture 2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39814" y="6252844"/>
            <a:ext cx="377189" cy="3676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8"/>
          <p:cNvGrpSpPr/>
          <p:nvPr/>
        </p:nvGrpSpPr>
        <p:grpSpPr>
          <a:xfrm rot="21600000">
            <a:off x="6068567" y="1338071"/>
            <a:ext cx="6123432" cy="5519928"/>
            <a:chOff x="0" y="0"/>
            <a:chExt cx="6123432" cy="5519928"/>
          </a:xfrm>
        </p:grpSpPr>
        <p:pic>
          <p:nvPicPr>
            <p:cNvPr id="294" name="picture 29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123432" cy="5519928"/>
            </a:xfrm>
            <a:prstGeom prst="rect">
              <a:avLst/>
            </a:prstGeom>
          </p:spPr>
        </p:pic>
        <p:sp>
          <p:nvSpPr>
            <p:cNvPr id="296" name="textbox 296"/>
            <p:cNvSpPr/>
            <p:nvPr/>
          </p:nvSpPr>
          <p:spPr>
            <a:xfrm>
              <a:off x="-12700" y="-12700"/>
              <a:ext cx="6149340" cy="55702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16915" algn="l" rtl="0" eaLnBrk="0">
                <a:lnSpc>
                  <a:spcPct val="96000"/>
                </a:lnSpc>
                <a:spcBef>
                  <a:spcPts val="0"/>
                </a:spcBef>
              </a:pPr>
              <a:r>
                <a:rPr sz="17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拓客地点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aphicFrame>
        <p:nvGraphicFramePr>
          <p:cNvPr id="298" name="table 298"/>
          <p:cNvGraphicFramePr>
            <a:graphicFrameLocks noGrp="1"/>
          </p:cNvGraphicFramePr>
          <p:nvPr/>
        </p:nvGraphicFramePr>
        <p:xfrm>
          <a:off x="214629" y="2190750"/>
          <a:ext cx="5654039" cy="3171190"/>
        </p:xfrm>
        <a:graphic>
          <a:graphicData uri="http://schemas.openxmlformats.org/drawingml/2006/table">
            <a:tbl>
              <a:tblPr/>
              <a:tblGrid>
                <a:gridCol w="1170940"/>
                <a:gridCol w="3258184"/>
                <a:gridCol w="1224914"/>
              </a:tblGrid>
              <a:tr h="280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1160" algn="l" rtl="0" eaLnBrk="0">
                        <a:lnSpc>
                          <a:spcPct val="96000"/>
                        </a:lnSpc>
                      </a:pP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时间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87450" algn="l" rtl="0" eaLnBrk="0">
                        <a:lnSpc>
                          <a:spcPct val="96000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拓客动作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6240" algn="l" rtl="0" eaLnBrk="0">
                        <a:lnSpc>
                          <a:spcPct val="96000"/>
                        </a:lnSpc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地点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208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6210" algn="l" rtl="0" eaLnBrk="0">
                        <a:lnSpc>
                          <a:spcPts val="2070"/>
                        </a:lnSpc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10月20日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0" indent="7620" algn="l" rtl="0" eaLnBrk="0">
                        <a:lnSpc>
                          <a:spcPct val="104000"/>
                        </a:lnSpc>
                        <a:spcBef>
                          <a:spcPts val="5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外拓：尉犁镇，拓展上午10：</a:t>
                      </a: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00-14：00，下午16-2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1：00，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派单量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r>
                        <a:rPr sz="1700" kern="0" spc="2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份／人／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日，分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区域单页叉车、派发沿街商铺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59485" algn="l" rtl="0" eaLnBrk="0">
                        <a:lnSpc>
                          <a:spcPts val="2050"/>
                        </a:lnSpc>
                        <a:spcBef>
                          <a:spcPts val="12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行人、外摆；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115" indent="-116840" algn="l" rtl="0" eaLnBrk="0">
                        <a:lnSpc>
                          <a:spcPct val="104000"/>
                        </a:lnSpc>
                        <a:spcBef>
                          <a:spcPts val="5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尉犁县中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心区域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84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8750" algn="l" rtl="0" eaLnBrk="0">
                        <a:lnSpc>
                          <a:spcPts val="2055"/>
                        </a:lnSpc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银华小区、怡心苑、阳光二号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57480" algn="l" rtl="0" eaLnBrk="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7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小区、阳光小区、银花</a:t>
                      </a: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苑、幸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615950" algn="l" rtl="0" eaLnBrk="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福花园、新西域花园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0" name="group 60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300" name="path 300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2" name="path 302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4" name="path 304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06" name="textbox 306"/>
          <p:cNvSpPr/>
          <p:nvPr/>
        </p:nvSpPr>
        <p:spPr>
          <a:xfrm>
            <a:off x="8020399" y="274142"/>
            <a:ext cx="41846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拓客地图（县城）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8" name="path 308"/>
          <p:cNvSpPr/>
          <p:nvPr/>
        </p:nvSpPr>
        <p:spPr>
          <a:xfrm>
            <a:off x="1186297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0" name="textbox 310"/>
          <p:cNvSpPr/>
          <p:nvPr/>
        </p:nvSpPr>
        <p:spPr>
          <a:xfrm>
            <a:off x="712063" y="1499717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拓客区域（县城中心）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3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379463" y="1086611"/>
            <a:ext cx="5812536" cy="5771388"/>
          </a:xfrm>
          <a:prstGeom prst="rect">
            <a:avLst/>
          </a:prstGeom>
        </p:spPr>
      </p:pic>
      <p:graphicFrame>
        <p:nvGraphicFramePr>
          <p:cNvPr id="314" name="table 314"/>
          <p:cNvGraphicFramePr>
            <a:graphicFrameLocks noGrp="1"/>
          </p:cNvGraphicFramePr>
          <p:nvPr/>
        </p:nvGraphicFramePr>
        <p:xfrm>
          <a:off x="308609" y="2797809"/>
          <a:ext cx="5936615" cy="2336800"/>
        </p:xfrm>
        <a:graphic>
          <a:graphicData uri="http://schemas.openxmlformats.org/drawingml/2006/table">
            <a:tbl>
              <a:tblPr/>
              <a:tblGrid>
                <a:gridCol w="1229360"/>
                <a:gridCol w="3420745"/>
                <a:gridCol w="1286510"/>
              </a:tblGrid>
              <a:tr h="13595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5420" algn="l" rtl="0" eaLnBrk="0">
                        <a:lnSpc>
                          <a:spcPts val="2070"/>
                        </a:lnSpc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10月21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1935" algn="l" rtl="0" eaLnBrk="0">
                        <a:lnSpc>
                          <a:spcPts val="2065"/>
                        </a:lnSpc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外拓：尉犁镇，拓展上午10：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28905" indent="-9525" algn="l" rtl="0" eaLnBrk="0">
                        <a:lnSpc>
                          <a:spcPct val="103000"/>
                        </a:lnSpc>
                        <a:spcBef>
                          <a:spcPts val="105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00-14：00，下午16-21：00，派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单量</a:t>
                      </a:r>
                      <a:r>
                        <a:rPr sz="1700" kern="0" spc="-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r>
                        <a:rPr sz="17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份／人／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日，分区域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583565" algn="l" rtl="0" eaLnBrk="0">
                        <a:lnSpc>
                          <a:spcPts val="2055"/>
                        </a:lnSpc>
                        <a:spcBef>
                          <a:spcPts val="110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进入小区叉门、外摆；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5915" algn="l" rtl="0" eaLnBrk="0">
                        <a:lnSpc>
                          <a:spcPts val="2070"/>
                        </a:lnSpc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团结镇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72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40765" algn="l" rtl="0" eaLnBrk="0">
                        <a:lnSpc>
                          <a:spcPts val="2070"/>
                        </a:lnSpc>
                        <a:spcBef>
                          <a:spcPts val="0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县道周边商铺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2" name="group 62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316" name="path 316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18" name="path 318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20" name="path 320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22" name="textbox 322"/>
          <p:cNvSpPr/>
          <p:nvPr/>
        </p:nvSpPr>
        <p:spPr>
          <a:xfrm>
            <a:off x="8020399" y="274142"/>
            <a:ext cx="41846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拓客地图（县城）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4" name="path 324"/>
          <p:cNvSpPr/>
          <p:nvPr/>
        </p:nvSpPr>
        <p:spPr>
          <a:xfrm>
            <a:off x="1186297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6" name="textbox 326"/>
          <p:cNvSpPr/>
          <p:nvPr/>
        </p:nvSpPr>
        <p:spPr>
          <a:xfrm>
            <a:off x="712063" y="1499717"/>
            <a:ext cx="2752725" cy="285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8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拓客区域（县道周边商</a:t>
            </a: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铺）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328" name="table 328"/>
          <p:cNvGraphicFramePr>
            <a:graphicFrameLocks noGrp="1"/>
          </p:cNvGraphicFramePr>
          <p:nvPr/>
        </p:nvGraphicFramePr>
        <p:xfrm>
          <a:off x="426084" y="6133464"/>
          <a:ext cx="478790" cy="428625"/>
        </p:xfrm>
        <a:graphic>
          <a:graphicData uri="http://schemas.openxmlformats.org/drawingml/2006/table">
            <a:tbl>
              <a:tblPr/>
              <a:tblGrid>
                <a:gridCol w="478790"/>
              </a:tblGrid>
              <a:tr h="4159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417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17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17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17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C6C6"/>
                    </a:solidFill>
                  </a:tcPr>
                </a:tc>
              </a:tr>
            </a:tbl>
          </a:graphicData>
        </a:graphic>
      </p:graphicFrame>
      <p:sp>
        <p:nvSpPr>
          <p:cNvPr id="330" name="textbox 330"/>
          <p:cNvSpPr/>
          <p:nvPr/>
        </p:nvSpPr>
        <p:spPr>
          <a:xfrm>
            <a:off x="1143711" y="6239408"/>
            <a:ext cx="935989" cy="274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拓客地点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picture 3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87440" y="1885188"/>
            <a:ext cx="5204459" cy="3717035"/>
          </a:xfrm>
          <a:prstGeom prst="rect">
            <a:avLst/>
          </a:prstGeom>
        </p:spPr>
      </p:pic>
      <p:graphicFrame>
        <p:nvGraphicFramePr>
          <p:cNvPr id="334" name="table 334"/>
          <p:cNvGraphicFramePr>
            <a:graphicFrameLocks noGrp="1"/>
          </p:cNvGraphicFramePr>
          <p:nvPr/>
        </p:nvGraphicFramePr>
        <p:xfrm>
          <a:off x="615315" y="2607945"/>
          <a:ext cx="4983480" cy="2999104"/>
        </p:xfrm>
        <a:graphic>
          <a:graphicData uri="http://schemas.openxmlformats.org/drawingml/2006/table">
            <a:tbl>
              <a:tblPr/>
              <a:tblGrid>
                <a:gridCol w="1032510"/>
                <a:gridCol w="2870835"/>
                <a:gridCol w="1080135"/>
              </a:tblGrid>
              <a:tr h="14992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7995" indent="-266700" algn="l" rtl="0" eaLnBrk="0">
                        <a:lnSpc>
                          <a:spcPct val="105000"/>
                        </a:lnSpc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10月21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3365" indent="-57150" algn="l" rtl="0" eaLnBrk="0">
                        <a:lnSpc>
                          <a:spcPct val="104000"/>
                        </a:lnSpc>
                        <a:spcBef>
                          <a:spcPts val="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外拓：塔里木乡，拓展上</a:t>
                      </a: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午10：00-14：00，下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午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46050" algn="l" rtl="0" eaLnBrk="0">
                        <a:lnSpc>
                          <a:spcPts val="2050"/>
                        </a:lnSpc>
                        <a:spcBef>
                          <a:spcPts val="95"/>
                        </a:spcBef>
                      </a:pP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16-21：00，派单量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94310" algn="l" rtl="0" eaLnBrk="0">
                        <a:lnSpc>
                          <a:spcPts val="2050"/>
                        </a:lnSpc>
                        <a:spcBef>
                          <a:spcPts val="110"/>
                        </a:spcBef>
                      </a:pP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日，按村进行</a:t>
                      </a: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分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669925" algn="l" rtl="0" eaLnBrk="0">
                        <a:lnSpc>
                          <a:spcPts val="2065"/>
                        </a:lnSpc>
                        <a:spcBef>
                          <a:spcPts val="110"/>
                        </a:spcBef>
                      </a:pP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区派发、外摆；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5885" algn="l" rtl="0" eaLnBrk="0">
                        <a:lnSpc>
                          <a:spcPts val="2055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塔里木乡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8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51510" indent="-447675" algn="l" rtl="0" eaLnBrk="0">
                        <a:lnSpc>
                          <a:spcPct val="103000"/>
                        </a:lnSpc>
                        <a:spcBef>
                          <a:spcPts val="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南海子村、塔里木村、东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海子村、博斯坦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4" name="group 64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336" name="path 336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38" name="path 338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0" name="path 340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group 66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342" name="path 342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4" name="path 344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46" name="path 346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48" name="textbox 348"/>
          <p:cNvSpPr/>
          <p:nvPr/>
        </p:nvSpPr>
        <p:spPr>
          <a:xfrm>
            <a:off x="8020399" y="274142"/>
            <a:ext cx="41846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拓客地图（县城）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0" name="path 350"/>
          <p:cNvSpPr/>
          <p:nvPr/>
        </p:nvSpPr>
        <p:spPr>
          <a:xfrm>
            <a:off x="1186297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52" name="textbox 352"/>
          <p:cNvSpPr/>
          <p:nvPr/>
        </p:nvSpPr>
        <p:spPr>
          <a:xfrm>
            <a:off x="712063" y="1499717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拓客区域（县城周边）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4" name="textbox 354"/>
          <p:cNvSpPr/>
          <p:nvPr/>
        </p:nvSpPr>
        <p:spPr>
          <a:xfrm>
            <a:off x="6294120" y="6253479"/>
            <a:ext cx="1402080" cy="417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9255" algn="l" rtl="0" eaLnBrk="0">
              <a:lnSpc>
                <a:spcPct val="96000"/>
              </a:lnSpc>
              <a:spcBef>
                <a:spcPts val="0"/>
              </a:spcBef>
              <a:tabLst>
                <a:tab pos="478790" algn="l"/>
              </a:tabLst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拓客地点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56" name="picture 3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306820" y="6266179"/>
            <a:ext cx="377189" cy="36766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picture 3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297167" y="2109215"/>
            <a:ext cx="5676899" cy="3421379"/>
          </a:xfrm>
          <a:prstGeom prst="rect">
            <a:avLst/>
          </a:prstGeom>
        </p:spPr>
      </p:pic>
      <p:graphicFrame>
        <p:nvGraphicFramePr>
          <p:cNvPr id="360" name="table 360"/>
          <p:cNvGraphicFramePr>
            <a:graphicFrameLocks noGrp="1"/>
          </p:cNvGraphicFramePr>
          <p:nvPr/>
        </p:nvGraphicFramePr>
        <p:xfrm>
          <a:off x="274320" y="3239134"/>
          <a:ext cx="5827395" cy="1504314"/>
        </p:xfrm>
        <a:graphic>
          <a:graphicData uri="http://schemas.openxmlformats.org/drawingml/2006/table">
            <a:tbl>
              <a:tblPr/>
              <a:tblGrid>
                <a:gridCol w="1207135"/>
                <a:gridCol w="3358515"/>
                <a:gridCol w="1261744"/>
              </a:tblGrid>
              <a:tr h="15043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3990" algn="l" rtl="0" eaLnBrk="0">
                        <a:lnSpc>
                          <a:spcPts val="2070"/>
                        </a:lnSpc>
                        <a:spcBef>
                          <a:spcPts val="0"/>
                        </a:spcBef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10月21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265" indent="7620" algn="l" rtl="0" eaLnBrk="0">
                        <a:lnSpc>
                          <a:spcPct val="10400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外拓：墩阔坦乡，拓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展上午10：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00-14：00，下午16-21：00，派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单量</a:t>
                      </a:r>
                      <a:r>
                        <a:rPr sz="17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r>
                        <a:rPr sz="1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，按村进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666750" algn="l" rtl="0" eaLnBrk="0">
                        <a:lnSpc>
                          <a:spcPts val="2050"/>
                        </a:lnSpc>
                        <a:spcBef>
                          <a:spcPts val="110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行分区派发、外摆；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5420" algn="l" rtl="0" eaLnBrk="0">
                        <a:lnSpc>
                          <a:spcPts val="2055"/>
                        </a:lnSpc>
                        <a:spcBef>
                          <a:spcPts val="0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墩阔坦乡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68" name="group 68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362" name="path 362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4" name="path 364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6" name="path 366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group 70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368" name="path 368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0" name="path 370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2" name="path 372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74" name="textbox 374"/>
          <p:cNvSpPr/>
          <p:nvPr/>
        </p:nvSpPr>
        <p:spPr>
          <a:xfrm>
            <a:off x="8020399" y="274142"/>
            <a:ext cx="41846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拓客地图（县城）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6" name="path 376"/>
          <p:cNvSpPr/>
          <p:nvPr/>
        </p:nvSpPr>
        <p:spPr>
          <a:xfrm>
            <a:off x="1186297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8" name="textbox 378"/>
          <p:cNvSpPr/>
          <p:nvPr/>
        </p:nvSpPr>
        <p:spPr>
          <a:xfrm>
            <a:off x="6512559" y="5885179"/>
            <a:ext cx="1609725" cy="417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9890" algn="l" rtl="0" eaLnBrk="0">
              <a:lnSpc>
                <a:spcPct val="96000"/>
              </a:lnSpc>
              <a:spcBef>
                <a:spcPts val="0"/>
              </a:spcBef>
              <a:tabLst>
                <a:tab pos="685800" algn="l"/>
              </a:tabLst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拓客地点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80" name="picture 3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25259" y="5897879"/>
            <a:ext cx="377190" cy="367664"/>
          </a:xfrm>
          <a:prstGeom prst="rect">
            <a:avLst/>
          </a:prstGeom>
        </p:spPr>
      </p:pic>
      <p:sp>
        <p:nvSpPr>
          <p:cNvPr id="382" name="textbox 382"/>
          <p:cNvSpPr/>
          <p:nvPr/>
        </p:nvSpPr>
        <p:spPr>
          <a:xfrm>
            <a:off x="712063" y="1499717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拓客区域（县城中心）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picture 3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70709" y="1548383"/>
            <a:ext cx="7972476" cy="3294888"/>
          </a:xfrm>
          <a:prstGeom prst="rect">
            <a:avLst/>
          </a:prstGeom>
        </p:spPr>
      </p:pic>
      <p:grpSp>
        <p:nvGrpSpPr>
          <p:cNvPr id="72" name="group 72"/>
          <p:cNvGrpSpPr/>
          <p:nvPr/>
        </p:nvGrpSpPr>
        <p:grpSpPr>
          <a:xfrm rot="21600000">
            <a:off x="8958071" y="5701283"/>
            <a:ext cx="3233928" cy="1156716"/>
            <a:chOff x="0" y="0"/>
            <a:chExt cx="3233928" cy="1156716"/>
          </a:xfrm>
        </p:grpSpPr>
        <p:sp>
          <p:nvSpPr>
            <p:cNvPr id="386" name="path 386"/>
            <p:cNvSpPr/>
            <p:nvPr/>
          </p:nvSpPr>
          <p:spPr>
            <a:xfrm>
              <a:off x="0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8" name="path 388"/>
            <p:cNvSpPr/>
            <p:nvPr/>
          </p:nvSpPr>
          <p:spPr>
            <a:xfrm>
              <a:off x="1231392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90" name="path 390"/>
          <p:cNvSpPr/>
          <p:nvPr/>
        </p:nvSpPr>
        <p:spPr>
          <a:xfrm>
            <a:off x="8581644" y="6259067"/>
            <a:ext cx="3610355" cy="598932"/>
          </a:xfrm>
          <a:custGeom>
            <a:avLst/>
            <a:gdLst/>
            <a:ahLst/>
            <a:cxnLst/>
            <a:rect l="0" t="0" r="0" b="0"/>
            <a:pathLst>
              <a:path w="5685" h="943">
                <a:moveTo>
                  <a:pt x="5685" y="943"/>
                </a:moveTo>
                <a:lnTo>
                  <a:pt x="1987" y="0"/>
                </a:lnTo>
                <a:lnTo>
                  <a:pt x="0" y="943"/>
                </a:lnTo>
                <a:lnTo>
                  <a:pt x="5685" y="943"/>
                </a:lnTo>
              </a:path>
            </a:pathLst>
          </a:custGeom>
          <a:solidFill>
            <a:srgbClr val="BC6100">
              <a:alpha val="29019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92" name="table 392"/>
          <p:cNvGraphicFramePr>
            <a:graphicFrameLocks noGrp="1"/>
          </p:cNvGraphicFramePr>
          <p:nvPr/>
        </p:nvGraphicFramePr>
        <p:xfrm>
          <a:off x="2659379" y="5101590"/>
          <a:ext cx="6235700" cy="1514475"/>
        </p:xfrm>
        <a:graphic>
          <a:graphicData uri="http://schemas.openxmlformats.org/drawingml/2006/table">
            <a:tbl>
              <a:tblPr/>
              <a:tblGrid>
                <a:gridCol w="1290955"/>
                <a:gridCol w="3594100"/>
                <a:gridCol w="1350644"/>
              </a:tblGrid>
              <a:tr h="151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2070"/>
                        </a:lnSpc>
                        <a:spcBef>
                          <a:spcPts val="5"/>
                        </a:spcBef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10月21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2075" indent="7620" algn="l" rtl="0" eaLnBrk="0">
                        <a:lnSpc>
                          <a:spcPct val="10400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喀尔曲尕乡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，拓展上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午10：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下午16-21：00，派单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量</a:t>
                      </a:r>
                      <a:r>
                        <a:rPr sz="1700" kern="0" spc="-2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日，按村进行分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031240" algn="l" rtl="0" eaLnBrk="0">
                        <a:lnSpc>
                          <a:spcPts val="2065"/>
                        </a:lnSpc>
                        <a:spcBef>
                          <a:spcPts val="110"/>
                        </a:spcBef>
                      </a:pP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区派发、外摆；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938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喀尔曲尕乡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4" name="group 74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394" name="path 39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96" name="path 39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98" name="path 39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00" name="textbox 400"/>
          <p:cNvSpPr/>
          <p:nvPr/>
        </p:nvSpPr>
        <p:spPr>
          <a:xfrm>
            <a:off x="8020399" y="274142"/>
            <a:ext cx="2602864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2000"/>
              </a:lnSpc>
            </a:pPr>
            <a:r>
              <a:rPr sz="2600" kern="0" spc="-2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拓客地图（县城）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2" name="textbox 402"/>
          <p:cNvSpPr/>
          <p:nvPr/>
        </p:nvSpPr>
        <p:spPr>
          <a:xfrm>
            <a:off x="712063" y="1085062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拓客区域（县城中心）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04" name="rect 404"/>
          <p:cNvSpPr/>
          <p:nvPr/>
        </p:nvSpPr>
        <p:spPr>
          <a:xfrm>
            <a:off x="11867388" y="461771"/>
            <a:ext cx="324611" cy="71628"/>
          </a:xfrm>
          <a:prstGeom prst="rect">
            <a:avLst/>
          </a:pr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picture 4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974079" y="2382011"/>
            <a:ext cx="5893308" cy="3185159"/>
          </a:xfrm>
          <a:prstGeom prst="rect">
            <a:avLst/>
          </a:prstGeom>
        </p:spPr>
      </p:pic>
      <p:graphicFrame>
        <p:nvGraphicFramePr>
          <p:cNvPr id="408" name="table 408"/>
          <p:cNvGraphicFramePr>
            <a:graphicFrameLocks noGrp="1"/>
          </p:cNvGraphicFramePr>
          <p:nvPr/>
        </p:nvGraphicFramePr>
        <p:xfrm>
          <a:off x="436244" y="2773045"/>
          <a:ext cx="5368925" cy="2671445"/>
        </p:xfrm>
        <a:graphic>
          <a:graphicData uri="http://schemas.openxmlformats.org/drawingml/2006/table">
            <a:tbl>
              <a:tblPr/>
              <a:tblGrid>
                <a:gridCol w="1112519"/>
                <a:gridCol w="3093085"/>
                <a:gridCol w="1163319"/>
              </a:tblGrid>
              <a:tr h="13354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625" algn="l" rtl="0" eaLnBrk="0">
                        <a:lnSpc>
                          <a:spcPts val="1835"/>
                        </a:lnSpc>
                        <a:spcBef>
                          <a:spcPts val="0"/>
                        </a:spcBef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10月22</a:t>
                      </a:r>
                      <a:r>
                        <a:rPr sz="1500" kern="0" spc="-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100" algn="l" rtl="0" eaLnBrk="0">
                        <a:lnSpc>
                          <a:spcPts val="18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外拓：境内各团场，拓展上午1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0：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32715" algn="l" rtl="0" eaLnBrk="0">
                        <a:lnSpc>
                          <a:spcPts val="1825"/>
                        </a:lnSpc>
                        <a:spcBef>
                          <a:spcPts val="9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00-14：00，下午16-21：00，派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545465" indent="-403860" algn="l" rtl="0" eaLnBrk="0">
                        <a:lnSpc>
                          <a:spcPct val="104000"/>
                        </a:lnSpc>
                        <a:spcBef>
                          <a:spcPts val="85"/>
                        </a:spcBef>
                      </a:pP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单量</a:t>
                      </a:r>
                      <a:r>
                        <a:rPr sz="1500" kern="0" spc="-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5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500" kern="0" spc="-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日，按团场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进行分区派发、外摆；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937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境内各团场</a:t>
                      </a:r>
                      <a:endParaRPr sz="15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60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2875" algn="l" rtl="0" eaLnBrk="0">
                        <a:lnSpc>
                          <a:spcPts val="1825"/>
                        </a:lnSpc>
                        <a:spcBef>
                          <a:spcPts val="5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三十一团场、三十二团场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、三十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42875" algn="l" rtl="0" eaLnBrk="0">
                        <a:lnSpc>
                          <a:spcPts val="1825"/>
                        </a:lnSpc>
                        <a:spcBef>
                          <a:spcPts val="9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三团场、三十四团场、三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十五团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459230" algn="l" rtl="0" eaLnBrk="0">
                        <a:lnSpc>
                          <a:spcPts val="1835"/>
                        </a:lnSpc>
                        <a:spcBef>
                          <a:spcPts val="90"/>
                        </a:spcBef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场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76" name="group 76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410" name="path 410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2" name="path 412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4" name="path 414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group 78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416" name="path 416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8" name="path 418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0" name="path 420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22" name="textbox 422"/>
          <p:cNvSpPr/>
          <p:nvPr/>
        </p:nvSpPr>
        <p:spPr>
          <a:xfrm>
            <a:off x="8020399" y="274142"/>
            <a:ext cx="41846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拓客地图（团场）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4" name="path 424"/>
          <p:cNvSpPr/>
          <p:nvPr/>
        </p:nvSpPr>
        <p:spPr>
          <a:xfrm>
            <a:off x="11862973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6" name="textbox 426"/>
          <p:cNvSpPr/>
          <p:nvPr/>
        </p:nvSpPr>
        <p:spPr>
          <a:xfrm>
            <a:off x="712063" y="1499717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拓客区域（县城中心）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picture 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87067" y="1185672"/>
            <a:ext cx="8817864" cy="4357115"/>
          </a:xfrm>
          <a:prstGeom prst="rect">
            <a:avLst/>
          </a:prstGeom>
        </p:spPr>
      </p:pic>
      <p:grpSp>
        <p:nvGrpSpPr>
          <p:cNvPr id="80" name="group 80"/>
          <p:cNvGrpSpPr/>
          <p:nvPr/>
        </p:nvGrpSpPr>
        <p:grpSpPr>
          <a:xfrm rot="21600000">
            <a:off x="8581644" y="5972555"/>
            <a:ext cx="3610355" cy="885444"/>
            <a:chOff x="0" y="0"/>
            <a:chExt cx="3610355" cy="885444"/>
          </a:xfrm>
        </p:grpSpPr>
        <p:sp>
          <p:nvSpPr>
            <p:cNvPr id="430" name="path 430"/>
            <p:cNvSpPr/>
            <p:nvPr/>
          </p:nvSpPr>
          <p:spPr>
            <a:xfrm>
              <a:off x="376427" y="0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32" name="path 432"/>
            <p:cNvSpPr/>
            <p:nvPr/>
          </p:nvSpPr>
          <p:spPr>
            <a:xfrm>
              <a:off x="0" y="286511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34" name="path 434"/>
          <p:cNvSpPr/>
          <p:nvPr/>
        </p:nvSpPr>
        <p:spPr>
          <a:xfrm>
            <a:off x="10189464" y="5701283"/>
            <a:ext cx="2002535" cy="1156716"/>
          </a:xfrm>
          <a:custGeom>
            <a:avLst/>
            <a:gdLst/>
            <a:ahLst/>
            <a:cxnLst/>
            <a:rect l="0" t="0" r="0" b="0"/>
            <a:pathLst>
              <a:path w="3153" h="1821">
                <a:moveTo>
                  <a:pt x="3153" y="1821"/>
                </a:moveTo>
                <a:lnTo>
                  <a:pt x="3153" y="0"/>
                </a:lnTo>
                <a:lnTo>
                  <a:pt x="0" y="1821"/>
                </a:lnTo>
                <a:lnTo>
                  <a:pt x="3153" y="1821"/>
                </a:lnTo>
              </a:path>
            </a:pathLst>
          </a:custGeom>
          <a:solidFill>
            <a:srgbClr val="B10606">
              <a:alpha val="5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436" name="table 436"/>
          <p:cNvGraphicFramePr>
            <a:graphicFrameLocks noGrp="1"/>
          </p:cNvGraphicFramePr>
          <p:nvPr/>
        </p:nvGraphicFramePr>
        <p:xfrm>
          <a:off x="173355" y="5619750"/>
          <a:ext cx="10445115" cy="1231900"/>
        </p:xfrm>
        <a:graphic>
          <a:graphicData uri="http://schemas.openxmlformats.org/drawingml/2006/table">
            <a:tbl>
              <a:tblPr/>
              <a:tblGrid>
                <a:gridCol w="2160904"/>
                <a:gridCol w="6025514"/>
                <a:gridCol w="2258695"/>
              </a:tblGrid>
              <a:tr h="494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0" algn="l" rtl="0" eaLnBrk="0">
                        <a:lnSpc>
                          <a:spcPts val="1835"/>
                        </a:lnSpc>
                        <a:spcBef>
                          <a:spcPts val="5"/>
                        </a:spcBef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10月23</a:t>
                      </a:r>
                      <a:r>
                        <a:rPr sz="1500" kern="0" spc="-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315" indent="-813435" algn="l" rtl="0" eaLnBrk="0">
                        <a:lnSpc>
                          <a:spcPct val="101000"/>
                        </a:lnSpc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外拓：焉耆县，拓展上午10：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00-14：00，下午16-21：00，派单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量</a:t>
                      </a:r>
                      <a:r>
                        <a:rPr sz="1500" kern="0" spc="-2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500" kern="0" spc="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500" kern="0" spc="-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日，进行分区派发、外摆；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34695" algn="l" rtl="0" eaLnBrk="0">
                        <a:lnSpc>
                          <a:spcPts val="1825"/>
                        </a:lnSpc>
                        <a:spcBef>
                          <a:spcPts val="5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县城中心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8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09065" indent="-1226185" algn="l" rtl="0" eaLnBrk="0">
                        <a:lnSpc>
                          <a:spcPct val="103000"/>
                        </a:lnSpc>
                        <a:spcBef>
                          <a:spcPts val="0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安达商厦、海都新苑、河北幸福花园、北岸新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都、安达</a:t>
                      </a:r>
                      <a:r>
                        <a:rPr sz="1500" kern="0" spc="-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·</a:t>
                      </a:r>
                      <a:r>
                        <a:rPr sz="1500" kern="0" spc="-6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鹭洲国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际、佳和上城、星州花苑及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周边商铺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2" name="group 82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grpSp>
          <p:nvGrpSpPr>
            <p:cNvPr id="84" name="group 84"/>
            <p:cNvGrpSpPr/>
            <p:nvPr/>
          </p:nvGrpSpPr>
          <p:grpSpPr>
            <a:xfrm rot="21600000">
              <a:off x="0" y="0"/>
              <a:ext cx="3610355" cy="1156716"/>
              <a:chOff x="0" y="0"/>
              <a:chExt cx="3610355" cy="1156716"/>
            </a:xfrm>
          </p:grpSpPr>
          <p:sp>
            <p:nvSpPr>
              <p:cNvPr id="438" name="path 438"/>
              <p:cNvSpPr/>
              <p:nvPr/>
            </p:nvSpPr>
            <p:spPr>
              <a:xfrm>
                <a:off x="0" y="0"/>
                <a:ext cx="3233927" cy="885444"/>
              </a:xfrm>
              <a:custGeom>
                <a:avLst/>
                <a:gdLst/>
                <a:ahLst/>
                <a:cxnLst/>
                <a:rect l="0" t="0" r="0" b="0"/>
                <a:pathLst>
                  <a:path w="5092" h="1394">
                    <a:moveTo>
                      <a:pt x="0" y="0"/>
                    </a:moveTo>
                    <a:lnTo>
                      <a:pt x="1521" y="1394"/>
                    </a:lnTo>
                    <a:lnTo>
                      <a:pt x="509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02700">
                  <a:alpha val="50196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0" name="path 440"/>
              <p:cNvSpPr/>
              <p:nvPr/>
            </p:nvSpPr>
            <p:spPr>
              <a:xfrm>
                <a:off x="0" y="0"/>
                <a:ext cx="2002536" cy="1156716"/>
              </a:xfrm>
              <a:custGeom>
                <a:avLst/>
                <a:gdLst/>
                <a:ahLst/>
                <a:cxnLst/>
                <a:rect l="0" t="0" r="0" b="0"/>
                <a:pathLst>
                  <a:path w="3153" h="1821">
                    <a:moveTo>
                      <a:pt x="0" y="0"/>
                    </a:moveTo>
                    <a:lnTo>
                      <a:pt x="0" y="1821"/>
                    </a:lnTo>
                    <a:lnTo>
                      <a:pt x="3153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10606">
                  <a:alpha val="50196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2" name="path 442"/>
              <p:cNvSpPr/>
              <p:nvPr/>
            </p:nvSpPr>
            <p:spPr>
              <a:xfrm>
                <a:off x="0" y="0"/>
                <a:ext cx="3610355" cy="598932"/>
              </a:xfrm>
              <a:custGeom>
                <a:avLst/>
                <a:gdLst/>
                <a:ahLst/>
                <a:cxnLst/>
                <a:rect l="0" t="0" r="0" b="0"/>
                <a:pathLst>
                  <a:path w="5685" h="943">
                    <a:moveTo>
                      <a:pt x="0" y="0"/>
                    </a:moveTo>
                    <a:lnTo>
                      <a:pt x="3698" y="943"/>
                    </a:lnTo>
                    <a:lnTo>
                      <a:pt x="5685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C6100">
                  <a:alpha val="29019"/>
                </a:srgbClr>
              </a:solidFill>
              <a:ln w="0"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4" name="textbox 444"/>
            <p:cNvSpPr/>
            <p:nvPr/>
          </p:nvSpPr>
          <p:spPr>
            <a:xfrm>
              <a:off x="-12700" y="-12700"/>
              <a:ext cx="3636009" cy="12122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39775" algn="l" rtl="0" eaLnBrk="0">
                <a:lnSpc>
                  <a:spcPct val="100000"/>
                </a:lnSpc>
                <a:spcBef>
                  <a:spcPts val="5"/>
                </a:spcBef>
              </a:pPr>
              <a:r>
                <a:rPr sz="1700" b="1" kern="0" spc="70" dirty="0">
                  <a:solidFill>
                    <a:srgbClr val="C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焉耆县（县城中心）</a:t>
              </a:r>
              <a:endParaRPr sz="17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46" name="textbox 446"/>
          <p:cNvSpPr/>
          <p:nvPr/>
        </p:nvSpPr>
        <p:spPr>
          <a:xfrm>
            <a:off x="7855299" y="274142"/>
            <a:ext cx="2933064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2000"/>
              </a:lnSpc>
            </a:pPr>
            <a:r>
              <a:rPr sz="2600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拓客地图（焉耆县）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8" name="rect 448"/>
          <p:cNvSpPr/>
          <p:nvPr/>
        </p:nvSpPr>
        <p:spPr>
          <a:xfrm>
            <a:off x="11867388" y="461771"/>
            <a:ext cx="324611" cy="71628"/>
          </a:xfrm>
          <a:prstGeom prst="rect">
            <a:avLst/>
          </a:pr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picture 4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37019" y="1787651"/>
            <a:ext cx="5402580" cy="3502152"/>
          </a:xfrm>
          <a:prstGeom prst="rect">
            <a:avLst/>
          </a:prstGeom>
        </p:spPr>
      </p:pic>
      <p:graphicFrame>
        <p:nvGraphicFramePr>
          <p:cNvPr id="452" name="table 452"/>
          <p:cNvGraphicFramePr>
            <a:graphicFrameLocks noGrp="1"/>
          </p:cNvGraphicFramePr>
          <p:nvPr/>
        </p:nvGraphicFramePr>
        <p:xfrm>
          <a:off x="227329" y="2780665"/>
          <a:ext cx="6235700" cy="1514475"/>
        </p:xfrm>
        <a:graphic>
          <a:graphicData uri="http://schemas.openxmlformats.org/drawingml/2006/table">
            <a:tbl>
              <a:tblPr/>
              <a:tblGrid>
                <a:gridCol w="1290955"/>
                <a:gridCol w="3594100"/>
                <a:gridCol w="1350644"/>
              </a:tblGrid>
              <a:tr h="151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2070"/>
                        </a:lnSpc>
                        <a:spcBef>
                          <a:spcPts val="5"/>
                        </a:spcBef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10月23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2070"/>
                        </a:lnSpc>
                        <a:spcBef>
                          <a:spcPts val="5"/>
                        </a:spcBef>
                      </a:pP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外拓：和静县及周边，拓展上午10：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2075" algn="l" rtl="0" eaLnBrk="0">
                        <a:lnSpc>
                          <a:spcPts val="2050"/>
                        </a:lnSpc>
                        <a:spcBef>
                          <a:spcPts val="90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00-14：00，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下午16-21：00，派单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1031240" indent="-930275" algn="l" rtl="0" eaLnBrk="0">
                        <a:lnSpc>
                          <a:spcPct val="104000"/>
                        </a:lnSpc>
                        <a:spcBef>
                          <a:spcPts val="90"/>
                        </a:spcBef>
                      </a:pP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量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700" kern="0" spc="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日，按村进行分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区派发、外摆；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985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和静县周边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6" name="group 86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454" name="path 45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6" name="path 45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58" name="path 45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group 88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460" name="path 460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2" name="path 462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4" name="path 464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textbox 466"/>
          <p:cNvSpPr/>
          <p:nvPr/>
        </p:nvSpPr>
        <p:spPr>
          <a:xfrm>
            <a:off x="7855299" y="274142"/>
            <a:ext cx="43497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拓客地图（和静县） </a:t>
            </a: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8" name="path 468"/>
          <p:cNvSpPr/>
          <p:nvPr/>
        </p:nvSpPr>
        <p:spPr>
          <a:xfrm>
            <a:off x="11871867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0" name="textbox 470"/>
          <p:cNvSpPr/>
          <p:nvPr/>
        </p:nvSpPr>
        <p:spPr>
          <a:xfrm>
            <a:off x="710234" y="1085062"/>
            <a:ext cx="2065020" cy="283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和静县（县城中心）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picture 4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001256" y="1280160"/>
            <a:ext cx="5190743" cy="5577839"/>
          </a:xfrm>
          <a:prstGeom prst="rect">
            <a:avLst/>
          </a:prstGeom>
        </p:spPr>
      </p:pic>
      <p:graphicFrame>
        <p:nvGraphicFramePr>
          <p:cNvPr id="474" name="table 474"/>
          <p:cNvGraphicFramePr>
            <a:graphicFrameLocks noGrp="1"/>
          </p:cNvGraphicFramePr>
          <p:nvPr/>
        </p:nvGraphicFramePr>
        <p:xfrm>
          <a:off x="341629" y="2780665"/>
          <a:ext cx="6235700" cy="1514475"/>
        </p:xfrm>
        <a:graphic>
          <a:graphicData uri="http://schemas.openxmlformats.org/drawingml/2006/table">
            <a:tbl>
              <a:tblPr/>
              <a:tblGrid>
                <a:gridCol w="1290955"/>
                <a:gridCol w="3594100"/>
                <a:gridCol w="1350644"/>
              </a:tblGrid>
              <a:tr h="151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algn="l" rtl="0" eaLnBrk="0">
                        <a:lnSpc>
                          <a:spcPts val="2070"/>
                        </a:lnSpc>
                        <a:spcBef>
                          <a:spcPts val="5"/>
                        </a:spcBef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10月23</a:t>
                      </a:r>
                      <a:r>
                        <a:rPr sz="17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330" algn="l" rtl="0" eaLnBrk="0">
                        <a:lnSpc>
                          <a:spcPct val="104000"/>
                        </a:lnSpc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外拓：七个星镇及周边，拓展上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午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10：00-14：00</a:t>
                      </a: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，下午16-21：00，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派单量</a:t>
                      </a:r>
                      <a:r>
                        <a:rPr sz="1700" kern="0" spc="-3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700" kern="0" spc="2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7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日，按村进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784860" algn="l" rtl="0" eaLnBrk="0">
                        <a:lnSpc>
                          <a:spcPts val="2050"/>
                        </a:lnSpc>
                        <a:spcBef>
                          <a:spcPts val="110"/>
                        </a:spcBef>
                      </a:pPr>
                      <a:r>
                        <a:rPr sz="17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行分区派发、外摆；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2120" indent="-344170" algn="l" rtl="0" eaLnBrk="0">
                        <a:lnSpc>
                          <a:spcPct val="10300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七个星镇及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周边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0" name="group 90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476" name="path 476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78" name="path 478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0" name="path 480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82" name="textbox 482"/>
          <p:cNvSpPr/>
          <p:nvPr/>
        </p:nvSpPr>
        <p:spPr>
          <a:xfrm>
            <a:off x="7855299" y="274142"/>
            <a:ext cx="43497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拓客地图（七个星） </a:t>
            </a: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4" name="path 484"/>
          <p:cNvSpPr/>
          <p:nvPr/>
        </p:nvSpPr>
        <p:spPr>
          <a:xfrm>
            <a:off x="11871867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6" name="textbox 486"/>
          <p:cNvSpPr/>
          <p:nvPr/>
        </p:nvSpPr>
        <p:spPr>
          <a:xfrm>
            <a:off x="708405" y="1085062"/>
            <a:ext cx="935989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七个星镇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picture 4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402579" y="2915411"/>
            <a:ext cx="6551676" cy="2183891"/>
          </a:xfrm>
          <a:prstGeom prst="rect">
            <a:avLst/>
          </a:prstGeom>
        </p:spPr>
      </p:pic>
      <p:graphicFrame>
        <p:nvGraphicFramePr>
          <p:cNvPr id="490" name="table 490"/>
          <p:cNvGraphicFramePr>
            <a:graphicFrameLocks noGrp="1"/>
          </p:cNvGraphicFramePr>
          <p:nvPr/>
        </p:nvGraphicFramePr>
        <p:xfrm>
          <a:off x="436244" y="2773045"/>
          <a:ext cx="4211954" cy="2671445"/>
        </p:xfrm>
        <a:graphic>
          <a:graphicData uri="http://schemas.openxmlformats.org/drawingml/2006/table">
            <a:tbl>
              <a:tblPr/>
              <a:tblGrid>
                <a:gridCol w="1112519"/>
                <a:gridCol w="3099435"/>
              </a:tblGrid>
              <a:tr h="13354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625" algn="l" rtl="0" eaLnBrk="0">
                        <a:lnSpc>
                          <a:spcPts val="1835"/>
                        </a:lnSpc>
                        <a:spcBef>
                          <a:spcPts val="0"/>
                        </a:spcBef>
                      </a:pPr>
                      <a:r>
                        <a:rPr sz="15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10月24日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ts val="183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外拓：若羌县，拓展上午1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0：00-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5250" algn="l" rtl="0" eaLnBrk="0">
                        <a:lnSpc>
                          <a:spcPts val="1815"/>
                        </a:lnSpc>
                        <a:spcBef>
                          <a:spcPts val="85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14：00，下午16-21：00，派单量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749300" indent="-563880" algn="l" rtl="0" eaLnBrk="0">
                        <a:lnSpc>
                          <a:spcPct val="104000"/>
                        </a:lnSpc>
                        <a:spcBef>
                          <a:spcPts val="110"/>
                        </a:spcBef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5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500" kern="0" spc="-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日，按团场进行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分区派发、外摆；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60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3465" algn="l" rtl="0" eaLnBrk="0">
                        <a:lnSpc>
                          <a:spcPts val="1835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县政府周边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2" name="group 92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492" name="path 492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4" name="path 494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96" name="path 496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94" name="group 94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498" name="path 498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0" name="path 500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2" name="path 502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04" name="textbox 504"/>
          <p:cNvSpPr/>
          <p:nvPr/>
        </p:nvSpPr>
        <p:spPr>
          <a:xfrm>
            <a:off x="7855299" y="274142"/>
            <a:ext cx="43497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拓客地图（若羌县） </a:t>
            </a: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6" name="path 506"/>
          <p:cNvSpPr/>
          <p:nvPr/>
        </p:nvSpPr>
        <p:spPr>
          <a:xfrm>
            <a:off x="11871867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8" name="textbox 508"/>
          <p:cNvSpPr/>
          <p:nvPr/>
        </p:nvSpPr>
        <p:spPr>
          <a:xfrm>
            <a:off x="712063" y="1499717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拓客区域（县城中心）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picture 5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93791" y="1633728"/>
            <a:ext cx="6998208" cy="5224271"/>
          </a:xfrm>
          <a:prstGeom prst="rect">
            <a:avLst/>
          </a:prstGeom>
        </p:spPr>
      </p:pic>
      <p:graphicFrame>
        <p:nvGraphicFramePr>
          <p:cNvPr id="512" name="table 512"/>
          <p:cNvGraphicFramePr>
            <a:graphicFrameLocks noGrp="1"/>
          </p:cNvGraphicFramePr>
          <p:nvPr/>
        </p:nvGraphicFramePr>
        <p:xfrm>
          <a:off x="436244" y="2773045"/>
          <a:ext cx="4211954" cy="2671445"/>
        </p:xfrm>
        <a:graphic>
          <a:graphicData uri="http://schemas.openxmlformats.org/drawingml/2006/table">
            <a:tbl>
              <a:tblPr/>
              <a:tblGrid>
                <a:gridCol w="1112519"/>
                <a:gridCol w="3099435"/>
              </a:tblGrid>
              <a:tr h="13354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4625" algn="l" rtl="0" eaLnBrk="0">
                        <a:lnSpc>
                          <a:spcPts val="1835"/>
                        </a:lnSpc>
                        <a:spcBef>
                          <a:spcPts val="0"/>
                        </a:spcBef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10月25</a:t>
                      </a:r>
                      <a:r>
                        <a:rPr sz="1500" kern="0" spc="-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algn="l" rtl="0" eaLnBrk="0">
                        <a:lnSpc>
                          <a:spcPts val="1825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外拓：且末县，拓展上午1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0：00-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95250" algn="l" rtl="0" eaLnBrk="0">
                        <a:lnSpc>
                          <a:spcPts val="1815"/>
                        </a:lnSpc>
                        <a:spcBef>
                          <a:spcPts val="9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14：00，下午16-21：00，派单量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  <a:p>
                      <a:pPr marL="749300" indent="-563880" algn="l" rtl="0" eaLnBrk="0">
                        <a:lnSpc>
                          <a:spcPct val="104000"/>
                        </a:lnSpc>
                        <a:spcBef>
                          <a:spcPts val="110"/>
                        </a:spcBef>
                      </a:pP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500" kern="0" spc="2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组／人／</a:t>
                      </a:r>
                      <a:r>
                        <a:rPr sz="1500" kern="0" spc="-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5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日，按团场进行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分区派发、外摆；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60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4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3465" algn="l" rtl="0" eaLnBrk="0">
                        <a:lnSpc>
                          <a:spcPts val="1835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县政府周边</a:t>
                      </a:r>
                      <a:endParaRPr sz="15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96" name="group 96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514" name="path 51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6" name="path 51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18" name="path 51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20" name="textbox 520"/>
          <p:cNvSpPr/>
          <p:nvPr/>
        </p:nvSpPr>
        <p:spPr>
          <a:xfrm>
            <a:off x="7855299" y="274142"/>
            <a:ext cx="4349750" cy="38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2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拓客地图（且末县） </a:t>
            </a: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2" name="path 522"/>
          <p:cNvSpPr/>
          <p:nvPr/>
        </p:nvSpPr>
        <p:spPr>
          <a:xfrm>
            <a:off x="11871867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4" name="textbox 524"/>
          <p:cNvSpPr/>
          <p:nvPr/>
        </p:nvSpPr>
        <p:spPr>
          <a:xfrm>
            <a:off x="712063" y="1499717"/>
            <a:ext cx="2292985" cy="283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700" b="1" kern="0" spc="70" dirty="0">
                <a:solidFill>
                  <a:srgbClr val="C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拓客区域（县城中心）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textbox 526"/>
          <p:cNvSpPr/>
          <p:nvPr/>
        </p:nvSpPr>
        <p:spPr>
          <a:xfrm>
            <a:off x="680660" y="1889746"/>
            <a:ext cx="4979034" cy="3830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活动主题：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企事业单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位摆展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45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活动目的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：进入到企事业单位、进行项目摆展宣传拓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7180" algn="l" rtl="0" eaLnBrk="0">
              <a:lnSpc>
                <a:spcPct val="100000"/>
              </a:lnSpc>
              <a:spcBef>
                <a:spcPts val="45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展。</a:t>
            </a: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/同步联系推荐会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45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活动日期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：10月15日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-10月16日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摆展日期：可根据与企业协商的摆展日期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为准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  <a:spcBef>
                <a:spcPts val="450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摆展形式：项目推荐展架+添加置业顾问送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水的形式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7020" algn="l" rtl="0" eaLnBrk="0">
              <a:lnSpc>
                <a:spcPct val="99000"/>
              </a:lnSpc>
              <a:spcBef>
                <a:spcPts val="455"/>
              </a:spcBef>
            </a:pP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摆展预估费用：</a:t>
            </a:r>
            <a:r>
              <a:rPr sz="1500" kern="0" spc="-4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b="1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10000元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5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7655" algn="l" rtl="0" eaLnBrk="0">
              <a:lnSpc>
                <a:spcPct val="100000"/>
              </a:lnSpc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专场推荐会费用：80</a:t>
            </a: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00元/场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28" name="picture 5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414515" y="1856232"/>
            <a:ext cx="5058155" cy="2887979"/>
          </a:xfrm>
          <a:prstGeom prst="rect">
            <a:avLst/>
          </a:prstGeom>
        </p:spPr>
      </p:pic>
      <p:sp>
        <p:nvSpPr>
          <p:cNvPr id="530" name="textbox 530"/>
          <p:cNvSpPr/>
          <p:nvPr/>
        </p:nvSpPr>
        <p:spPr>
          <a:xfrm>
            <a:off x="728472" y="943355"/>
            <a:ext cx="6624955" cy="553719"/>
          </a:xfrm>
          <a:prstGeom prst="rect">
            <a:avLst/>
          </a:prstGeom>
          <a:solidFill>
            <a:srgbClr val="C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1760" algn="l" rtl="0" eaLnBrk="0">
              <a:lnSpc>
                <a:spcPct val="98000"/>
              </a:lnSpc>
              <a:spcBef>
                <a:spcPts val="5"/>
              </a:spcBef>
            </a:pPr>
            <a:r>
              <a:rPr sz="2900" kern="0" spc="7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企事业单位摆展</a:t>
            </a:r>
            <a:endParaRPr sz="2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98" name="group 98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532" name="path 532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4" name="path 534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36" name="path 536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100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538" name="path 538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0" name="path 540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2" name="path 542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textbox 544"/>
          <p:cNvSpPr/>
          <p:nvPr/>
        </p:nvSpPr>
        <p:spPr>
          <a:xfrm>
            <a:off x="567963" y="1185571"/>
            <a:ext cx="10968355" cy="1510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000" kern="0" spc="10" dirty="0">
                <a:solidFill>
                  <a:srgbClr val="C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摆展形式：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联系企事业单位，在其单位食堂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或者公共场所、进行项目宣传摆展，对于普通职工，进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9685" algn="l" rtl="0" eaLnBrk="0">
              <a:lnSpc>
                <a:spcPts val="3120"/>
              </a:lnSpc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行添加置业顾问微信，即可赠送购物袋/饮用水等福利、针对单位领导，赠送精美礼品。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020"/>
              </a:spcBef>
            </a:pPr>
            <a:r>
              <a:rPr sz="2000" kern="0" spc="0" dirty="0">
                <a:solidFill>
                  <a:srgbClr val="C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摆展物料：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每个点位设置条桌一张、展架2个。预计前期5个点位。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2000" kern="0" spc="0" dirty="0">
                <a:solidFill>
                  <a:srgbClr val="C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摆展人员：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置业顾问1名（每个点位）。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aphicFrame>
        <p:nvGraphicFramePr>
          <p:cNvPr id="546" name="table 546"/>
          <p:cNvGraphicFramePr>
            <a:graphicFrameLocks noGrp="1"/>
          </p:cNvGraphicFramePr>
          <p:nvPr/>
        </p:nvGraphicFramePr>
        <p:xfrm>
          <a:off x="3258184" y="3066415"/>
          <a:ext cx="6034405" cy="2475864"/>
        </p:xfrm>
        <a:graphic>
          <a:graphicData uri="http://schemas.openxmlformats.org/drawingml/2006/table">
            <a:tbl>
              <a:tblPr>
                <a:solidFill>
                  <a:srgbClr val="C00000"/>
                </a:solidFill>
              </a:tblPr>
              <a:tblGrid>
                <a:gridCol w="6034405"/>
              </a:tblGrid>
              <a:tr h="24695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10385" algn="l" rtl="0" eaLnBrk="0">
                        <a:lnSpc>
                          <a:spcPct val="96000"/>
                        </a:lnSpc>
                      </a:pPr>
                      <a:r>
                        <a:rPr sz="17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意向洽谈摆展单位：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5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69745" algn="l" rtl="0" eaLnBrk="0">
                        <a:lnSpc>
                          <a:spcPct val="96000"/>
                        </a:lnSpc>
                        <a:spcBef>
                          <a:spcPts val="515"/>
                        </a:spcBef>
                      </a:pPr>
                      <a:r>
                        <a:rPr sz="1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r>
                        <a:rPr sz="1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、尉犁县水利局单位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220595" algn="l" rtl="0" eaLnBrk="0">
                        <a:lnSpc>
                          <a:spcPct val="96000"/>
                        </a:lnSpc>
                        <a:spcBef>
                          <a:spcPts val="200"/>
                        </a:spcBef>
                      </a:pPr>
                      <a:r>
                        <a:rPr sz="1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r>
                        <a:rPr sz="1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、银行系统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219325" algn="l" rtl="0" eaLnBrk="0">
                        <a:lnSpc>
                          <a:spcPct val="95000"/>
                        </a:lnSpc>
                        <a:spcBef>
                          <a:spcPts val="220"/>
                        </a:spcBef>
                      </a:pPr>
                      <a:r>
                        <a:rPr sz="1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</a:t>
                      </a:r>
                      <a:r>
                        <a:rPr sz="17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、燃气公司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212975" algn="l" rtl="0" eaLnBrk="0">
                        <a:lnSpc>
                          <a:spcPct val="96000"/>
                        </a:lnSpc>
                        <a:spcBef>
                          <a:spcPts val="205"/>
                        </a:spcBef>
                      </a:pPr>
                      <a:r>
                        <a:rPr sz="17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</a:t>
                      </a:r>
                      <a:r>
                        <a:rPr sz="17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、教育单位</a:t>
                      </a:r>
                      <a:endParaRPr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pSp>
        <p:nvGrpSpPr>
          <p:cNvPr id="102" name="group 102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548" name="path 548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0" name="path 550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2" name="path 552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group 104"/>
          <p:cNvGrpSpPr/>
          <p:nvPr/>
        </p:nvGrpSpPr>
        <p:grpSpPr>
          <a:xfrm rot="21600000">
            <a:off x="8581644" y="5701283"/>
            <a:ext cx="3610355" cy="1156716"/>
            <a:chOff x="0" y="0"/>
            <a:chExt cx="3610355" cy="1156716"/>
          </a:xfrm>
        </p:grpSpPr>
        <p:sp>
          <p:nvSpPr>
            <p:cNvPr id="554" name="path 554"/>
            <p:cNvSpPr/>
            <p:nvPr/>
          </p:nvSpPr>
          <p:spPr>
            <a:xfrm>
              <a:off x="376427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6" name="path 556"/>
            <p:cNvSpPr/>
            <p:nvPr/>
          </p:nvSpPr>
          <p:spPr>
            <a:xfrm>
              <a:off x="1607819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58" name="path 558"/>
            <p:cNvSpPr/>
            <p:nvPr/>
          </p:nvSpPr>
          <p:spPr>
            <a:xfrm>
              <a:off x="0" y="557784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5685" y="943"/>
                  </a:moveTo>
                  <a:lnTo>
                    <a:pt x="1987" y="0"/>
                  </a:lnTo>
                  <a:lnTo>
                    <a:pt x="0" y="943"/>
                  </a:lnTo>
                  <a:lnTo>
                    <a:pt x="5685" y="943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picture 5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638800" y="3261359"/>
            <a:ext cx="6553200" cy="3596640"/>
          </a:xfrm>
          <a:prstGeom prst="rect">
            <a:avLst/>
          </a:prstGeom>
        </p:spPr>
      </p:pic>
      <p:sp>
        <p:nvSpPr>
          <p:cNvPr id="562" name="textbox 562"/>
          <p:cNvSpPr/>
          <p:nvPr/>
        </p:nvSpPr>
        <p:spPr>
          <a:xfrm>
            <a:off x="567963" y="1244943"/>
            <a:ext cx="9694544" cy="1413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98000"/>
              </a:lnSpc>
            </a:pPr>
            <a:r>
              <a:rPr sz="2000" kern="0" spc="-20" dirty="0">
                <a:solidFill>
                  <a:srgbClr val="C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推荐会执行：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3180" algn="l" rtl="0" eaLnBrk="0">
              <a:lnSpc>
                <a:spcPct val="90000"/>
              </a:lnSpc>
              <a:spcBef>
                <a:spcPts val="605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同步联系县城各大商会、社会组织、召开项目推荐会/酒会。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2700" indent="3810" algn="l" rtl="0" eaLnBrk="0">
              <a:lnSpc>
                <a:spcPct val="92000"/>
              </a:lnSpc>
              <a:spcBef>
                <a:spcPts val="30"/>
              </a:spcBef>
            </a:pP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形式：联系各组织，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报名填写意向，意向人数达到20人及以上，即可举办专场推荐酒会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政策：组织的专场推荐会，可申请专属的优惠政策（政策待定）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64" name="picture 5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64108" y="3261359"/>
            <a:ext cx="4267200" cy="2383535"/>
          </a:xfrm>
          <a:prstGeom prst="rect">
            <a:avLst/>
          </a:prstGeom>
        </p:spPr>
      </p:pic>
      <p:grpSp>
        <p:nvGrpSpPr>
          <p:cNvPr id="106" name="group 106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566" name="path 566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8" name="path 568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0" name="path 570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roup 108"/>
          <p:cNvGrpSpPr/>
          <p:nvPr/>
        </p:nvGrpSpPr>
        <p:grpSpPr>
          <a:xfrm rot="21600000">
            <a:off x="0" y="0"/>
            <a:ext cx="6551676" cy="2098547"/>
            <a:chOff x="0" y="0"/>
            <a:chExt cx="6551676" cy="2098547"/>
          </a:xfrm>
        </p:grpSpPr>
        <p:sp>
          <p:nvSpPr>
            <p:cNvPr id="572" name="path 572"/>
            <p:cNvSpPr/>
            <p:nvPr/>
          </p:nvSpPr>
          <p:spPr>
            <a:xfrm>
              <a:off x="0" y="0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0" y="0"/>
                  </a:moveTo>
                  <a:lnTo>
                    <a:pt x="2762" y="2529"/>
                  </a:lnTo>
                  <a:lnTo>
                    <a:pt x="9240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4" name="path 574"/>
            <p:cNvSpPr/>
            <p:nvPr/>
          </p:nvSpPr>
          <p:spPr>
            <a:xfrm>
              <a:off x="0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0" y="0"/>
                  </a:moveTo>
                  <a:lnTo>
                    <a:pt x="0" y="3304"/>
                  </a:lnTo>
                  <a:lnTo>
                    <a:pt x="5724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6" name="path 576"/>
            <p:cNvSpPr/>
            <p:nvPr/>
          </p:nvSpPr>
          <p:spPr>
            <a:xfrm>
              <a:off x="0" y="0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0" y="0"/>
                  </a:moveTo>
                  <a:lnTo>
                    <a:pt x="6710" y="1711"/>
                  </a:lnTo>
                  <a:lnTo>
                    <a:pt x="10317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10" name="group 110"/>
          <p:cNvGrpSpPr/>
          <p:nvPr/>
        </p:nvGrpSpPr>
        <p:grpSpPr>
          <a:xfrm rot="21600000">
            <a:off x="5640323" y="4759452"/>
            <a:ext cx="6551676" cy="2098547"/>
            <a:chOff x="0" y="0"/>
            <a:chExt cx="6551676" cy="2098547"/>
          </a:xfrm>
        </p:grpSpPr>
        <p:sp>
          <p:nvSpPr>
            <p:cNvPr id="578" name="path 578"/>
            <p:cNvSpPr/>
            <p:nvPr/>
          </p:nvSpPr>
          <p:spPr>
            <a:xfrm>
              <a:off x="684276" y="492251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9240" y="2529"/>
                  </a:moveTo>
                  <a:lnTo>
                    <a:pt x="6477" y="0"/>
                  </a:lnTo>
                  <a:lnTo>
                    <a:pt x="0" y="2529"/>
                  </a:lnTo>
                  <a:lnTo>
                    <a:pt x="9240" y="2529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0" name="path 580"/>
            <p:cNvSpPr/>
            <p:nvPr/>
          </p:nvSpPr>
          <p:spPr>
            <a:xfrm>
              <a:off x="2916935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5724" y="3304"/>
                  </a:moveTo>
                  <a:lnTo>
                    <a:pt x="5724" y="0"/>
                  </a:lnTo>
                  <a:lnTo>
                    <a:pt x="0" y="3304"/>
                  </a:lnTo>
                  <a:lnTo>
                    <a:pt x="5724" y="3304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2" name="path 582"/>
            <p:cNvSpPr/>
            <p:nvPr/>
          </p:nvSpPr>
          <p:spPr>
            <a:xfrm>
              <a:off x="0" y="1011935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10317" y="1711"/>
                  </a:moveTo>
                  <a:lnTo>
                    <a:pt x="3607" y="0"/>
                  </a:lnTo>
                  <a:lnTo>
                    <a:pt x="0" y="1711"/>
                  </a:lnTo>
                  <a:lnTo>
                    <a:pt x="10317" y="1711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84" name="textbox 584"/>
          <p:cNvSpPr/>
          <p:nvPr/>
        </p:nvSpPr>
        <p:spPr>
          <a:xfrm>
            <a:off x="2956356" y="2857906"/>
            <a:ext cx="6323329" cy="8864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0000"/>
              </a:lnSpc>
            </a:pPr>
            <a:r>
              <a:rPr sz="10900" kern="0" spc="-430" baseline="-6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r>
              <a:rPr sz="7000" kern="0" spc="-7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900" kern="0" spc="-430" baseline="-6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.03</a:t>
            </a:r>
            <a:r>
              <a:rPr sz="70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4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</a:t>
            </a:r>
            <a:r>
              <a:rPr sz="2500" kern="0" spc="5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4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</a:t>
            </a:r>
            <a:r>
              <a:rPr sz="2500" kern="0" spc="5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4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2500" kern="0" spc="5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4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员</a:t>
            </a:r>
            <a:r>
              <a:rPr sz="2500" kern="0" spc="5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4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</a:t>
            </a:r>
            <a:r>
              <a:rPr sz="2500" kern="0" spc="6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-40" baseline="53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endParaRPr sz="3900" baseline="53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2"/>
          <p:cNvGrpSpPr/>
          <p:nvPr/>
        </p:nvGrpSpPr>
        <p:grpSpPr>
          <a:xfrm rot="21600000">
            <a:off x="8958071" y="5701283"/>
            <a:ext cx="3233928" cy="1156716"/>
            <a:chOff x="0" y="0"/>
            <a:chExt cx="3233928" cy="1156716"/>
          </a:xfrm>
        </p:grpSpPr>
        <p:sp>
          <p:nvSpPr>
            <p:cNvPr id="586" name="path 586"/>
            <p:cNvSpPr/>
            <p:nvPr/>
          </p:nvSpPr>
          <p:spPr>
            <a:xfrm>
              <a:off x="0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8" name="path 588"/>
            <p:cNvSpPr/>
            <p:nvPr/>
          </p:nvSpPr>
          <p:spPr>
            <a:xfrm>
              <a:off x="1231392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590" name="table 590"/>
          <p:cNvGraphicFramePr>
            <a:graphicFrameLocks noGrp="1"/>
          </p:cNvGraphicFramePr>
          <p:nvPr/>
        </p:nvGraphicFramePr>
        <p:xfrm>
          <a:off x="1544955" y="1560829"/>
          <a:ext cx="8976994" cy="4554854"/>
        </p:xfrm>
        <a:graphic>
          <a:graphicData uri="http://schemas.openxmlformats.org/drawingml/2006/table">
            <a:tbl>
              <a:tblPr/>
              <a:tblGrid>
                <a:gridCol w="831850"/>
                <a:gridCol w="1312544"/>
                <a:gridCol w="883285"/>
                <a:gridCol w="906780"/>
                <a:gridCol w="3602990"/>
                <a:gridCol w="1439545"/>
              </a:tblGrid>
              <a:tr h="7702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5105" algn="l" rtl="0" eaLnBrk="0">
                        <a:lnSpc>
                          <a:spcPts val="2065"/>
                        </a:lnSpc>
                        <a:spcBef>
                          <a:spcPts val="5"/>
                        </a:spcBef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序号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71170" algn="l" rtl="0" eaLnBrk="0">
                        <a:lnSpc>
                          <a:spcPts val="2055"/>
                        </a:lnSpc>
                        <a:spcBef>
                          <a:spcPts val="5"/>
                        </a:spcBef>
                      </a:pPr>
                      <a:r>
                        <a:rPr sz="17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岗位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775" algn="l" rtl="0" eaLnBrk="0">
                        <a:lnSpc>
                          <a:spcPts val="2085"/>
                        </a:lnSpc>
                        <a:spcBef>
                          <a:spcPts val="5"/>
                        </a:spcBef>
                      </a:pP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人员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0030" indent="-635" algn="l" rtl="0" eaLnBrk="0">
                        <a:lnSpc>
                          <a:spcPct val="120000"/>
                        </a:lnSpc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数量</a:t>
                      </a: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（名）</a:t>
                      </a:r>
                      <a:endParaRPr sz="12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0" algn="l" rtl="0" eaLnBrk="0">
                        <a:lnSpc>
                          <a:spcPct val="10000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职责及工作内容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4190" algn="l" rtl="0" eaLnBrk="0">
                        <a:lnSpc>
                          <a:spcPct val="100000"/>
                        </a:lnSpc>
                      </a:pPr>
                      <a:r>
                        <a:rPr sz="17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物料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9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67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170" algn="l" rtl="0" eaLnBrk="0">
                        <a:lnSpc>
                          <a:spcPts val="2050"/>
                        </a:lnSpc>
                        <a:spcBef>
                          <a:spcPts val="5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派单组长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140" algn="l" rtl="0" eaLnBrk="0">
                        <a:lnSpc>
                          <a:spcPts val="2050"/>
                        </a:lnSpc>
                        <a:spcBef>
                          <a:spcPts val="5"/>
                        </a:spcBef>
                      </a:pP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销售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576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3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8585" algn="l" rtl="0" eaLnBrk="0">
                        <a:lnSpc>
                          <a:spcPts val="2065"/>
                        </a:lnSpc>
                        <a:spcBef>
                          <a:spcPts val="5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负责协调、把控、监督和数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据整理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ts val="2050"/>
                        </a:lnSpc>
                        <a:spcBef>
                          <a:spcPts val="5"/>
                        </a:spcBef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单页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2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2110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170" algn="l" rtl="0" eaLnBrk="0">
                        <a:lnSpc>
                          <a:spcPts val="2050"/>
                        </a:lnSpc>
                        <a:spcBef>
                          <a:spcPts val="5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派单人员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665" algn="l" rtl="0" eaLnBrk="0">
                        <a:lnSpc>
                          <a:spcPts val="2055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小蜜蜂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6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339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引导并向客户讲解项目信息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07365" algn="l" rtl="0" eaLnBrk="0">
                        <a:lnSpc>
                          <a:spcPts val="2050"/>
                        </a:lnSpc>
                        <a:spcBef>
                          <a:spcPts val="5"/>
                        </a:spcBef>
                      </a:pP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单页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9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740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3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1010" algn="l" rtl="0" eaLnBrk="0">
                        <a:lnSpc>
                          <a:spcPts val="2065"/>
                        </a:lnSpc>
                        <a:spcBef>
                          <a:spcPts val="5"/>
                        </a:spcBef>
                      </a:pPr>
                      <a:r>
                        <a:rPr sz="17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司机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1140" algn="l" rtl="0" eaLnBrk="0">
                        <a:lnSpc>
                          <a:spcPts val="2050"/>
                        </a:lnSpc>
                        <a:spcBef>
                          <a:spcPts val="5"/>
                        </a:spcBef>
                      </a:pP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销售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8305" algn="l" rtl="0" eaLnBrk="0">
                        <a:lnSpc>
                          <a:spcPct val="79000"/>
                        </a:lnSpc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64615" indent="-1258570" algn="l" rtl="0" eaLnBrk="0">
                        <a:lnSpc>
                          <a:spcPct val="103000"/>
                        </a:lnSpc>
                        <a:spcBef>
                          <a:spcPts val="5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人员运输、拓客物料补给、车辆</a:t>
                      </a: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停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车点外摆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8765" algn="l" rtl="0" eaLnBrk="0">
                        <a:lnSpc>
                          <a:spcPts val="2050"/>
                        </a:lnSpc>
                        <a:spcBef>
                          <a:spcPts val="5"/>
                        </a:spcBef>
                      </a:pPr>
                      <a:r>
                        <a:rPr sz="17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单页桌椅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9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191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4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265" algn="l" rtl="0" eaLnBrk="0">
                        <a:lnSpc>
                          <a:spcPts val="2070"/>
                        </a:lnSpc>
                        <a:spcBef>
                          <a:spcPts val="5"/>
                        </a:spcBef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拓客统筹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4170" indent="-227330" algn="l" rtl="0" eaLnBrk="0">
                        <a:lnSpc>
                          <a:spcPct val="106000"/>
                        </a:lnSpc>
                      </a:pPr>
                      <a:r>
                        <a:rPr sz="1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销售经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理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529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7185" algn="l" rtl="0" eaLnBrk="0">
                        <a:lnSpc>
                          <a:spcPts val="2065"/>
                        </a:lnSpc>
                        <a:spcBef>
                          <a:spcPts val="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负责整体拓客统筹、效果统计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9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6995" algn="l" rtl="0" eaLnBrk="0">
                        <a:lnSpc>
                          <a:spcPct val="80000"/>
                        </a:lnSpc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3360" algn="l" rtl="0" eaLnBrk="0">
                        <a:lnSpc>
                          <a:spcPts val="2050"/>
                        </a:lnSpc>
                      </a:pPr>
                      <a:r>
                        <a:rPr sz="17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执行安排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2164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80085" algn="l" rtl="0" eaLnBrk="0">
                        <a:lnSpc>
                          <a:spcPts val="205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负责整体活动后勤保障</a:t>
                      </a:r>
                      <a:endParaRPr sz="17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14" name="group 114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592" name="path 592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4" name="path 594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96" name="path 596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598" name="path 598"/>
          <p:cNvSpPr/>
          <p:nvPr/>
        </p:nvSpPr>
        <p:spPr>
          <a:xfrm>
            <a:off x="8581644" y="6259067"/>
            <a:ext cx="3610355" cy="598932"/>
          </a:xfrm>
          <a:custGeom>
            <a:avLst/>
            <a:gdLst/>
            <a:ahLst/>
            <a:cxnLst/>
            <a:rect l="0" t="0" r="0" b="0"/>
            <a:pathLst>
              <a:path w="5685" h="943">
                <a:moveTo>
                  <a:pt x="5685" y="943"/>
                </a:moveTo>
                <a:lnTo>
                  <a:pt x="1987" y="0"/>
                </a:lnTo>
                <a:lnTo>
                  <a:pt x="0" y="943"/>
                </a:lnTo>
                <a:lnTo>
                  <a:pt x="5685" y="943"/>
                </a:lnTo>
              </a:path>
            </a:pathLst>
          </a:custGeom>
          <a:solidFill>
            <a:srgbClr val="BC6100">
              <a:alpha val="29019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0" name="textbox 600"/>
          <p:cNvSpPr/>
          <p:nvPr/>
        </p:nvSpPr>
        <p:spPr>
          <a:xfrm>
            <a:off x="8671205" y="274142"/>
            <a:ext cx="3533775" cy="398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人员安排</a:t>
            </a:r>
            <a:r>
              <a:rPr sz="2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2" name="path 602"/>
          <p:cNvSpPr/>
          <p:nvPr/>
        </p:nvSpPr>
        <p:spPr>
          <a:xfrm>
            <a:off x="11863540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116"/>
          <p:cNvGrpSpPr/>
          <p:nvPr/>
        </p:nvGrpSpPr>
        <p:grpSpPr>
          <a:xfrm rot="21600000">
            <a:off x="0" y="0"/>
            <a:ext cx="6551676" cy="2098547"/>
            <a:chOff x="0" y="0"/>
            <a:chExt cx="6551676" cy="2098547"/>
          </a:xfrm>
        </p:grpSpPr>
        <p:sp>
          <p:nvSpPr>
            <p:cNvPr id="604" name="path 604"/>
            <p:cNvSpPr/>
            <p:nvPr/>
          </p:nvSpPr>
          <p:spPr>
            <a:xfrm>
              <a:off x="0" y="0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0" y="0"/>
                  </a:moveTo>
                  <a:lnTo>
                    <a:pt x="2762" y="2529"/>
                  </a:lnTo>
                  <a:lnTo>
                    <a:pt x="9240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6" name="path 606"/>
            <p:cNvSpPr/>
            <p:nvPr/>
          </p:nvSpPr>
          <p:spPr>
            <a:xfrm>
              <a:off x="0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0" y="0"/>
                  </a:moveTo>
                  <a:lnTo>
                    <a:pt x="0" y="3304"/>
                  </a:lnTo>
                  <a:lnTo>
                    <a:pt x="5724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8" name="path 608"/>
            <p:cNvSpPr/>
            <p:nvPr/>
          </p:nvSpPr>
          <p:spPr>
            <a:xfrm>
              <a:off x="0" y="0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0" y="0"/>
                  </a:moveTo>
                  <a:lnTo>
                    <a:pt x="6710" y="1711"/>
                  </a:lnTo>
                  <a:lnTo>
                    <a:pt x="10317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group 118"/>
          <p:cNvGrpSpPr/>
          <p:nvPr/>
        </p:nvGrpSpPr>
        <p:grpSpPr>
          <a:xfrm rot="21600000">
            <a:off x="5640323" y="4759452"/>
            <a:ext cx="6551676" cy="2098547"/>
            <a:chOff x="0" y="0"/>
            <a:chExt cx="6551676" cy="2098547"/>
          </a:xfrm>
        </p:grpSpPr>
        <p:sp>
          <p:nvSpPr>
            <p:cNvPr id="610" name="path 610"/>
            <p:cNvSpPr/>
            <p:nvPr/>
          </p:nvSpPr>
          <p:spPr>
            <a:xfrm>
              <a:off x="684276" y="492251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9240" y="2529"/>
                  </a:moveTo>
                  <a:lnTo>
                    <a:pt x="6477" y="0"/>
                  </a:lnTo>
                  <a:lnTo>
                    <a:pt x="0" y="2529"/>
                  </a:lnTo>
                  <a:lnTo>
                    <a:pt x="9240" y="2529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2" name="path 612"/>
            <p:cNvSpPr/>
            <p:nvPr/>
          </p:nvSpPr>
          <p:spPr>
            <a:xfrm>
              <a:off x="2916935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5724" y="3304"/>
                  </a:moveTo>
                  <a:lnTo>
                    <a:pt x="5724" y="0"/>
                  </a:lnTo>
                  <a:lnTo>
                    <a:pt x="0" y="3304"/>
                  </a:lnTo>
                  <a:lnTo>
                    <a:pt x="5724" y="3304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14" name="path 614"/>
            <p:cNvSpPr/>
            <p:nvPr/>
          </p:nvSpPr>
          <p:spPr>
            <a:xfrm>
              <a:off x="0" y="1011935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10317" y="1711"/>
                  </a:moveTo>
                  <a:lnTo>
                    <a:pt x="3607" y="0"/>
                  </a:lnTo>
                  <a:lnTo>
                    <a:pt x="0" y="1711"/>
                  </a:lnTo>
                  <a:lnTo>
                    <a:pt x="10317" y="1711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16" name="textbox 616"/>
          <p:cNvSpPr/>
          <p:nvPr/>
        </p:nvSpPr>
        <p:spPr>
          <a:xfrm>
            <a:off x="2956356" y="2857906"/>
            <a:ext cx="6323329" cy="8902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10900" kern="0" spc="-430" baseline="-4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r>
              <a:rPr sz="7000" kern="0" spc="-7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900" kern="0" spc="-430" baseline="-4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.04</a:t>
            </a:r>
            <a:r>
              <a:rPr sz="7000" kern="0" spc="-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kern="0" spc="1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</a:t>
            </a:r>
            <a:r>
              <a:rPr sz="25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3900" kern="0" spc="1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</a:t>
            </a:r>
            <a:r>
              <a:rPr sz="2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3900" kern="0" spc="1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</a:t>
            </a:r>
            <a:r>
              <a:rPr sz="2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3900" kern="0" spc="10" baseline="59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料</a:t>
            </a:r>
            <a:endParaRPr sz="3900" baseline="59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20"/>
          <p:cNvGrpSpPr/>
          <p:nvPr/>
        </p:nvGrpSpPr>
        <p:grpSpPr>
          <a:xfrm rot="21600000">
            <a:off x="8958071" y="5701283"/>
            <a:ext cx="3233928" cy="1156716"/>
            <a:chOff x="0" y="0"/>
            <a:chExt cx="3233928" cy="1156716"/>
          </a:xfrm>
        </p:grpSpPr>
        <p:sp>
          <p:nvSpPr>
            <p:cNvPr id="618" name="path 618"/>
            <p:cNvSpPr/>
            <p:nvPr/>
          </p:nvSpPr>
          <p:spPr>
            <a:xfrm>
              <a:off x="0" y="271272"/>
              <a:ext cx="3233928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5092" y="1394"/>
                  </a:moveTo>
                  <a:lnTo>
                    <a:pt x="3571" y="0"/>
                  </a:lnTo>
                  <a:lnTo>
                    <a:pt x="0" y="1394"/>
                  </a:lnTo>
                  <a:lnTo>
                    <a:pt x="5092" y="1394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0" name="path 620"/>
            <p:cNvSpPr/>
            <p:nvPr/>
          </p:nvSpPr>
          <p:spPr>
            <a:xfrm>
              <a:off x="1231392" y="0"/>
              <a:ext cx="2002535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3153" y="1821"/>
                  </a:moveTo>
                  <a:lnTo>
                    <a:pt x="3153" y="0"/>
                  </a:lnTo>
                  <a:lnTo>
                    <a:pt x="0" y="1821"/>
                  </a:lnTo>
                  <a:lnTo>
                    <a:pt x="3153" y="1821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22" name="path 622"/>
          <p:cNvSpPr/>
          <p:nvPr/>
        </p:nvSpPr>
        <p:spPr>
          <a:xfrm>
            <a:off x="8581644" y="6259067"/>
            <a:ext cx="3610355" cy="598932"/>
          </a:xfrm>
          <a:custGeom>
            <a:avLst/>
            <a:gdLst/>
            <a:ahLst/>
            <a:cxnLst/>
            <a:rect l="0" t="0" r="0" b="0"/>
            <a:pathLst>
              <a:path w="5685" h="943">
                <a:moveTo>
                  <a:pt x="5685" y="943"/>
                </a:moveTo>
                <a:lnTo>
                  <a:pt x="1987" y="0"/>
                </a:lnTo>
                <a:lnTo>
                  <a:pt x="0" y="943"/>
                </a:lnTo>
                <a:lnTo>
                  <a:pt x="5685" y="943"/>
                </a:lnTo>
              </a:path>
            </a:pathLst>
          </a:custGeom>
          <a:solidFill>
            <a:srgbClr val="BC6100">
              <a:alpha val="29019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22" name="group 122"/>
          <p:cNvGrpSpPr/>
          <p:nvPr/>
        </p:nvGrpSpPr>
        <p:grpSpPr>
          <a:xfrm rot="21600000">
            <a:off x="0" y="0"/>
            <a:ext cx="3610355" cy="1156716"/>
            <a:chOff x="0" y="0"/>
            <a:chExt cx="3610355" cy="1156716"/>
          </a:xfrm>
        </p:grpSpPr>
        <p:sp>
          <p:nvSpPr>
            <p:cNvPr id="624" name="path 624"/>
            <p:cNvSpPr/>
            <p:nvPr/>
          </p:nvSpPr>
          <p:spPr>
            <a:xfrm>
              <a:off x="0" y="0"/>
              <a:ext cx="3233927" cy="885444"/>
            </a:xfrm>
            <a:custGeom>
              <a:avLst/>
              <a:gdLst/>
              <a:ahLst/>
              <a:cxnLst/>
              <a:rect l="0" t="0" r="0" b="0"/>
              <a:pathLst>
                <a:path w="5092" h="1394">
                  <a:moveTo>
                    <a:pt x="0" y="0"/>
                  </a:moveTo>
                  <a:lnTo>
                    <a:pt x="1521" y="1394"/>
                  </a:lnTo>
                  <a:lnTo>
                    <a:pt x="5092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6" name="path 626"/>
            <p:cNvSpPr/>
            <p:nvPr/>
          </p:nvSpPr>
          <p:spPr>
            <a:xfrm>
              <a:off x="0" y="0"/>
              <a:ext cx="2002536" cy="1156716"/>
            </a:xfrm>
            <a:custGeom>
              <a:avLst/>
              <a:gdLst/>
              <a:ahLst/>
              <a:cxnLst/>
              <a:rect l="0" t="0" r="0" b="0"/>
              <a:pathLst>
                <a:path w="3153" h="1821">
                  <a:moveTo>
                    <a:pt x="0" y="0"/>
                  </a:moveTo>
                  <a:lnTo>
                    <a:pt x="0" y="1821"/>
                  </a:lnTo>
                  <a:lnTo>
                    <a:pt x="3153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8" name="path 628"/>
            <p:cNvSpPr/>
            <p:nvPr/>
          </p:nvSpPr>
          <p:spPr>
            <a:xfrm>
              <a:off x="0" y="0"/>
              <a:ext cx="3610355" cy="598932"/>
            </a:xfrm>
            <a:custGeom>
              <a:avLst/>
              <a:gdLst/>
              <a:ahLst/>
              <a:cxnLst/>
              <a:rect l="0" t="0" r="0" b="0"/>
              <a:pathLst>
                <a:path w="5685" h="943">
                  <a:moveTo>
                    <a:pt x="0" y="0"/>
                  </a:moveTo>
                  <a:lnTo>
                    <a:pt x="3698" y="943"/>
                  </a:lnTo>
                  <a:lnTo>
                    <a:pt x="5685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30" name="table 630"/>
          <p:cNvGraphicFramePr>
            <a:graphicFrameLocks noGrp="1"/>
          </p:cNvGraphicFramePr>
          <p:nvPr/>
        </p:nvGraphicFramePr>
        <p:xfrm>
          <a:off x="1155065" y="961390"/>
          <a:ext cx="9591675" cy="5574665"/>
        </p:xfrm>
        <a:graphic>
          <a:graphicData uri="http://schemas.openxmlformats.org/drawingml/2006/table">
            <a:tbl>
              <a:tblPr/>
              <a:tblGrid>
                <a:gridCol w="1717039"/>
                <a:gridCol w="1501140"/>
                <a:gridCol w="1740535"/>
                <a:gridCol w="1069340"/>
                <a:gridCol w="2121535"/>
                <a:gridCol w="1442085"/>
              </a:tblGrid>
              <a:tr h="4241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816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物料名称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35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规格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35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用途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7665" algn="l" rtl="0" eaLnBrk="0">
                        <a:lnSpc>
                          <a:spcPct val="97000"/>
                        </a:lnSpc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数量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总价（元）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备注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913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单页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0710" algn="l" rtl="0" eaLnBrk="0">
                        <a:lnSpc>
                          <a:spcPct val="75000"/>
                        </a:lnSpc>
                        <a:spcBef>
                          <a:spcPts val="5"/>
                        </a:spcBef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A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3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6415" algn="l" rtl="0" eaLnBrk="0">
                        <a:lnSpc>
                          <a:spcPct val="96000"/>
                        </a:lnSpc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拓客派单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0210" algn="l" rtl="0" eaLnBrk="0">
                        <a:lnSpc>
                          <a:spcPct val="76000"/>
                        </a:lnSpc>
                        <a:spcBef>
                          <a:spcPts val="0"/>
                        </a:spcBef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400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W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835" algn="l" rtl="0" eaLnBrk="0">
                        <a:lnSpc>
                          <a:spcPts val="1605"/>
                        </a:lnSpc>
                        <a:spcBef>
                          <a:spcPts val="0"/>
                        </a:spcBef>
                      </a:pPr>
                      <a:r>
                        <a:rPr sz="13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自有</a:t>
                      </a:r>
                      <a:endParaRPr sz="13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816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项目横幅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704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0.7*7米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6415" algn="l" rtl="0" eaLnBrk="0">
                        <a:lnSpc>
                          <a:spcPct val="97000"/>
                        </a:lnSpc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拓客宣传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530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4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132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68元/条*4=272元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977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车辆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7380" algn="l" rtl="0" eaLnBrk="0">
                        <a:lnSpc>
                          <a:spcPct val="99000"/>
                        </a:lnSpc>
                      </a:pPr>
                      <a:r>
                        <a:rPr sz="1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7座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5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0" indent="-8890" algn="l" rtl="0" eaLnBrk="0">
                        <a:lnSpc>
                          <a:spcPct val="97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用于人员运输、拓展</a:t>
                      </a: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点、物料补充点、休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息使用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84835" algn="l" rtl="0" eaLnBrk="0">
                        <a:lnSpc>
                          <a:spcPts val="1620"/>
                        </a:lnSpc>
                        <a:spcBef>
                          <a:spcPts val="5"/>
                        </a:spcBef>
                      </a:pPr>
                      <a:r>
                        <a:rPr sz="13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自备</a:t>
                      </a:r>
                      <a:endParaRPr sz="13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1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977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4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油费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6860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200元/天*11天=2200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448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按实际发生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19"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642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小蜜蜂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40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160元/人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53060" algn="l" rtl="0" eaLnBrk="0">
                        <a:lnSpc>
                          <a:spcPct val="96000"/>
                        </a:lnSpc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市区拓客派单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0210" algn="l" rtl="0" eaLnBrk="0">
                        <a:lnSpc>
                          <a:spcPct val="98000"/>
                        </a:lnSpc>
                      </a:pPr>
                      <a:r>
                        <a:rPr sz="1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6</a:t>
                      </a:r>
                      <a:r>
                        <a:rPr sz="14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3495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160元/人*5天*6=480</a:t>
                      </a: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0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2915" indent="-314325" algn="l" rtl="0" eaLnBrk="0">
                        <a:lnSpc>
                          <a:spcPct val="98000"/>
                        </a:lnSpc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400" kern="0" spc="-1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名小蜜蜂跟一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名销售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40">
                <a:tc vMerge="1"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3225" algn="l" rtl="0" eaLnBrk="0">
                        <a:lnSpc>
                          <a:spcPct val="98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260元/人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49250" algn="l" rtl="0" eaLnBrk="0">
                        <a:lnSpc>
                          <a:spcPct val="96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县城拓客派单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25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260元/人*4天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*6人=6240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40">
                <a:tc vMerge="1"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3225" algn="l" rtl="0" eaLnBrk="0">
                        <a:lnSpc>
                          <a:spcPct val="98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280元/人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908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若羌、且末拓客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3525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280元/人*2天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*6人=3360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98500" algn="l" rtl="0" eaLnBrk="0">
                        <a:lnSpc>
                          <a:spcPct val="97000"/>
                        </a:lnSpc>
                      </a:pPr>
                      <a:r>
                        <a:rPr sz="14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餐费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47675" algn="l" rtl="0" eaLnBrk="0">
                        <a:lnSpc>
                          <a:spcPct val="98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20元/人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5485" algn="l" rtl="0" eaLnBrk="0">
                        <a:lnSpc>
                          <a:spcPct val="97000"/>
                        </a:lnSpc>
                      </a:pP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午餐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0767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lang="en-US"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3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人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7940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lang="en-US"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60</a:t>
                      </a: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元/天*11天=</a:t>
                      </a:r>
                      <a:r>
                        <a:rPr lang="en-US"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660</a:t>
                      </a:r>
                      <a:endParaRPr lang="en-US"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6385" indent="-127635" algn="l" rtl="0" eaLnBrk="0">
                        <a:lnSpc>
                          <a:spcPct val="98000"/>
                        </a:lnSpc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14：00-16：00</a:t>
                      </a:r>
                      <a:r>
                        <a:rPr sz="14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 </a:t>
                      </a: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午餐及休息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8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1689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椅子租赁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0210" algn="l" rtl="0" eaLnBrk="0">
                        <a:lnSpc>
                          <a:spcPts val="1700"/>
                        </a:lnSpc>
                        <a:spcBef>
                          <a:spcPts val="0"/>
                        </a:spcBef>
                      </a:pPr>
                      <a:r>
                        <a:rPr sz="1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4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组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645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200元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308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外摆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260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活动展架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4670" algn="l" rtl="0" eaLnBrk="0">
                        <a:lnSpc>
                          <a:spcPts val="176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80*180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1021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2</a:t>
                      </a:r>
                      <a:r>
                        <a:rPr sz="1400" kern="0" spc="-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 </a:t>
                      </a:r>
                      <a:r>
                        <a:rPr sz="14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个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4772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4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360元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308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4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外摆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1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083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伴手礼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50190" algn="l" rtl="0" eaLnBrk="0">
                        <a:lnSpc>
                          <a:spcPct val="96000"/>
                        </a:lnSpc>
                      </a:pPr>
                      <a:r>
                        <a:rPr sz="1400" i="1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企事业单位拓客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9745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2547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50元*5=250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0040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合计</a:t>
                      </a:r>
                      <a:endParaRPr sz="14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57250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</a:pPr>
                      <a:r>
                        <a:rPr lang="en-US" sz="14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18342</a:t>
                      </a:r>
                      <a:endParaRPr lang="en-US" sz="1400" kern="0" spc="-40" dirty="0">
                        <a:solidFill>
                          <a:srgbClr val="000000">
                            <a:alpha val="100000"/>
                          </a:srgbClr>
                        </a:solidFill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32" name="textbox 632"/>
          <p:cNvSpPr/>
          <p:nvPr/>
        </p:nvSpPr>
        <p:spPr>
          <a:xfrm>
            <a:off x="8350599" y="274142"/>
            <a:ext cx="3854450" cy="401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拓客物料清单   </a:t>
            </a:r>
            <a:r>
              <a:rPr sz="26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4" name="path 634"/>
          <p:cNvSpPr/>
          <p:nvPr/>
        </p:nvSpPr>
        <p:spPr>
          <a:xfrm>
            <a:off x="11875676" y="461771"/>
            <a:ext cx="324611" cy="71628"/>
          </a:xfrm>
          <a:custGeom>
            <a:avLst/>
            <a:gdLst/>
            <a:ahLst/>
            <a:cxnLst/>
            <a:rect l="0" t="0" r="0" b="0"/>
            <a:pathLst>
              <a:path w="511" h="112">
                <a:moveTo>
                  <a:pt x="0" y="0"/>
                </a:moveTo>
                <a:lnTo>
                  <a:pt x="511" y="0"/>
                </a:lnTo>
                <a:lnTo>
                  <a:pt x="511" y="112"/>
                </a:lnTo>
                <a:lnTo>
                  <a:pt x="0" y="112"/>
                </a:lnTo>
                <a:lnTo>
                  <a:pt x="0" y="0"/>
                </a:lnTo>
                <a:close/>
              </a:path>
            </a:pathLst>
          </a:custGeom>
          <a:solidFill>
            <a:srgbClr val="D027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picture 6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20979" y="1805939"/>
            <a:ext cx="11762231" cy="4143755"/>
          </a:xfrm>
          <a:prstGeom prst="rect">
            <a:avLst/>
          </a:prstGeom>
        </p:spPr>
      </p:pic>
      <p:sp>
        <p:nvSpPr>
          <p:cNvPr id="638" name="textbox 638"/>
          <p:cNvSpPr/>
          <p:nvPr/>
        </p:nvSpPr>
        <p:spPr>
          <a:xfrm>
            <a:off x="836371" y="989228"/>
            <a:ext cx="1121410" cy="274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</a:pPr>
            <a:r>
              <a:rPr sz="17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拓客物料</a:t>
            </a:r>
            <a:r>
              <a:rPr sz="1700" kern="0" spc="-16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picture 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236976" y="3174491"/>
            <a:ext cx="5489447" cy="2353056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04147" y="3049523"/>
            <a:ext cx="2968752" cy="2613659"/>
          </a:xfrm>
          <a:prstGeom prst="rect">
            <a:avLst/>
          </a:prstGeom>
        </p:spPr>
      </p:pic>
      <p:pic>
        <p:nvPicPr>
          <p:cNvPr id="644" name="picture 6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8995" y="2956559"/>
            <a:ext cx="2734055" cy="2505455"/>
          </a:xfrm>
          <a:prstGeom prst="rect">
            <a:avLst/>
          </a:prstGeom>
        </p:spPr>
      </p:pic>
      <p:sp>
        <p:nvSpPr>
          <p:cNvPr id="646" name="textbox 646"/>
          <p:cNvSpPr/>
          <p:nvPr/>
        </p:nvSpPr>
        <p:spPr>
          <a:xfrm>
            <a:off x="979017" y="1262659"/>
            <a:ext cx="5051425" cy="12045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700" kern="0" spc="7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摆展礼品：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" algn="l" rtl="0" eaLnBrk="0">
              <a:lnSpc>
                <a:spcPct val="99000"/>
              </a:lnSpc>
              <a:spcBef>
                <a:spcPts val="1650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扫码普发礼品：精品购物袋/矿泉水一瓶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90" algn="l" rtl="0" eaLnBrk="0">
              <a:lnSpc>
                <a:spcPct val="99000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企事业意向客户普发礼品：定制抱枕被/茶杯/餐具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4"/>
          <p:cNvGrpSpPr/>
          <p:nvPr/>
        </p:nvGrpSpPr>
        <p:grpSpPr>
          <a:xfrm rot="21600000">
            <a:off x="0" y="0"/>
            <a:ext cx="6551676" cy="2098547"/>
            <a:chOff x="0" y="0"/>
            <a:chExt cx="6551676" cy="2098547"/>
          </a:xfrm>
        </p:grpSpPr>
        <p:sp>
          <p:nvSpPr>
            <p:cNvPr id="648" name="path 648"/>
            <p:cNvSpPr/>
            <p:nvPr/>
          </p:nvSpPr>
          <p:spPr>
            <a:xfrm>
              <a:off x="0" y="0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0" y="0"/>
                  </a:moveTo>
                  <a:lnTo>
                    <a:pt x="2762" y="2529"/>
                  </a:lnTo>
                  <a:lnTo>
                    <a:pt x="9240" y="0"/>
                  </a:lnTo>
                  <a:lnTo>
                    <a:pt x="0" y="0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0" name="path 650"/>
            <p:cNvSpPr/>
            <p:nvPr/>
          </p:nvSpPr>
          <p:spPr>
            <a:xfrm>
              <a:off x="0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0" y="0"/>
                  </a:moveTo>
                  <a:lnTo>
                    <a:pt x="0" y="3304"/>
                  </a:lnTo>
                  <a:lnTo>
                    <a:pt x="5724" y="0"/>
                  </a:lnTo>
                  <a:lnTo>
                    <a:pt x="0" y="0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2" name="path 652"/>
            <p:cNvSpPr/>
            <p:nvPr/>
          </p:nvSpPr>
          <p:spPr>
            <a:xfrm>
              <a:off x="0" y="0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0" y="0"/>
                  </a:moveTo>
                  <a:lnTo>
                    <a:pt x="6710" y="1711"/>
                  </a:lnTo>
                  <a:lnTo>
                    <a:pt x="10317" y="0"/>
                  </a:lnTo>
                  <a:lnTo>
                    <a:pt x="0" y="0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126" name="group 126"/>
          <p:cNvGrpSpPr/>
          <p:nvPr/>
        </p:nvGrpSpPr>
        <p:grpSpPr>
          <a:xfrm rot="21600000">
            <a:off x="5640323" y="4759452"/>
            <a:ext cx="6551676" cy="2098547"/>
            <a:chOff x="0" y="0"/>
            <a:chExt cx="6551676" cy="2098547"/>
          </a:xfrm>
        </p:grpSpPr>
        <p:sp>
          <p:nvSpPr>
            <p:cNvPr id="654" name="path 654"/>
            <p:cNvSpPr/>
            <p:nvPr/>
          </p:nvSpPr>
          <p:spPr>
            <a:xfrm>
              <a:off x="684276" y="492251"/>
              <a:ext cx="5867400" cy="1606296"/>
            </a:xfrm>
            <a:custGeom>
              <a:avLst/>
              <a:gdLst/>
              <a:ahLst/>
              <a:cxnLst/>
              <a:rect l="0" t="0" r="0" b="0"/>
              <a:pathLst>
                <a:path w="9240" h="2529">
                  <a:moveTo>
                    <a:pt x="9240" y="2529"/>
                  </a:moveTo>
                  <a:lnTo>
                    <a:pt x="6477" y="0"/>
                  </a:lnTo>
                  <a:lnTo>
                    <a:pt x="0" y="2529"/>
                  </a:lnTo>
                  <a:lnTo>
                    <a:pt x="9240" y="2529"/>
                  </a:lnTo>
                </a:path>
              </a:pathLst>
            </a:custGeom>
            <a:solidFill>
              <a:srgbClr val="D02700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6" name="path 656"/>
            <p:cNvSpPr/>
            <p:nvPr/>
          </p:nvSpPr>
          <p:spPr>
            <a:xfrm>
              <a:off x="2916935" y="0"/>
              <a:ext cx="3634740" cy="2098547"/>
            </a:xfrm>
            <a:custGeom>
              <a:avLst/>
              <a:gdLst/>
              <a:ahLst/>
              <a:cxnLst/>
              <a:rect l="0" t="0" r="0" b="0"/>
              <a:pathLst>
                <a:path w="5724" h="3304">
                  <a:moveTo>
                    <a:pt x="5724" y="3304"/>
                  </a:moveTo>
                  <a:lnTo>
                    <a:pt x="5724" y="0"/>
                  </a:lnTo>
                  <a:lnTo>
                    <a:pt x="0" y="3304"/>
                  </a:lnTo>
                  <a:lnTo>
                    <a:pt x="5724" y="3304"/>
                  </a:lnTo>
                </a:path>
              </a:pathLst>
            </a:custGeom>
            <a:solidFill>
              <a:srgbClr val="B10606">
                <a:alpha val="50196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58" name="path 658"/>
            <p:cNvSpPr/>
            <p:nvPr/>
          </p:nvSpPr>
          <p:spPr>
            <a:xfrm>
              <a:off x="0" y="1011935"/>
              <a:ext cx="6551676" cy="1086611"/>
            </a:xfrm>
            <a:custGeom>
              <a:avLst/>
              <a:gdLst/>
              <a:ahLst/>
              <a:cxnLst/>
              <a:rect l="0" t="0" r="0" b="0"/>
              <a:pathLst>
                <a:path w="10317" h="1711">
                  <a:moveTo>
                    <a:pt x="10317" y="1711"/>
                  </a:moveTo>
                  <a:lnTo>
                    <a:pt x="3607" y="0"/>
                  </a:lnTo>
                  <a:lnTo>
                    <a:pt x="0" y="1711"/>
                  </a:lnTo>
                  <a:lnTo>
                    <a:pt x="10317" y="1711"/>
                  </a:lnTo>
                </a:path>
              </a:pathLst>
            </a:custGeom>
            <a:solidFill>
              <a:srgbClr val="BC6100">
                <a:alpha val="29019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660" name="textbox 660"/>
          <p:cNvSpPr/>
          <p:nvPr/>
        </p:nvSpPr>
        <p:spPr>
          <a:xfrm>
            <a:off x="2956356" y="2857906"/>
            <a:ext cx="7176769" cy="889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9000"/>
              </a:lnSpc>
            </a:pPr>
            <a:r>
              <a:rPr sz="11000" kern="0" spc="-460" baseline="-7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</a:t>
            </a:r>
            <a:r>
              <a:rPr sz="7100" kern="0" spc="-7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0" kern="0" spc="-460" baseline="-7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.05</a:t>
            </a:r>
            <a:r>
              <a:rPr sz="7100" kern="0" spc="-4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</a:t>
            </a:r>
            <a:r>
              <a:rPr sz="26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</a:t>
            </a:r>
            <a:r>
              <a:rPr sz="26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</a:t>
            </a:r>
            <a:r>
              <a:rPr sz="26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sz="26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26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渠</a:t>
            </a:r>
            <a:r>
              <a:rPr sz="26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道组</a:t>
            </a:r>
            <a:r>
              <a:rPr sz="26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000" kern="0" spc="60" baseline="480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织</a:t>
            </a:r>
            <a:endParaRPr sz="4000" baseline="48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picture 6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253228" y="1591056"/>
            <a:ext cx="5064252" cy="3369563"/>
          </a:xfrm>
          <a:prstGeom prst="rect">
            <a:avLst/>
          </a:prstGeom>
        </p:spPr>
      </p:pic>
      <p:pic>
        <p:nvPicPr>
          <p:cNvPr id="664" name="picture 6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45819" y="1591055"/>
            <a:ext cx="4093463" cy="3378708"/>
          </a:xfrm>
          <a:prstGeom prst="rect">
            <a:avLst/>
          </a:prstGeom>
        </p:spPr>
      </p:pic>
      <p:sp>
        <p:nvSpPr>
          <p:cNvPr id="666" name="textbox 666"/>
          <p:cNvSpPr/>
          <p:nvPr/>
        </p:nvSpPr>
        <p:spPr>
          <a:xfrm>
            <a:off x="477577" y="5465788"/>
            <a:ext cx="10951844" cy="626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indent="-16510" algn="l" rtl="0" eaLnBrk="0">
              <a:lnSpc>
                <a:spcPct val="98000"/>
              </a:lnSpc>
              <a:spcBef>
                <a:spcPts val="0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到达县城的主要道口户外等资源，选取区域成熟商场及大型超市作为商超展点，主流餐饮等人流集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中地的广告植入（横幅、展点等）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68" name="textbox 668"/>
          <p:cNvSpPr/>
          <p:nvPr/>
        </p:nvSpPr>
        <p:spPr>
          <a:xfrm>
            <a:off x="552932" y="952296"/>
            <a:ext cx="3902075" cy="359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商超拓客</a:t>
            </a:r>
            <a:r>
              <a:rPr sz="2300" b="1" kern="0" spc="-3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300" b="1" kern="0" spc="-5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增加广告位展示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picture 6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27191" y="1604771"/>
            <a:ext cx="4017263" cy="3829811"/>
          </a:xfrm>
          <a:prstGeom prst="rect">
            <a:avLst/>
          </a:prstGeom>
        </p:spPr>
      </p:pic>
      <p:pic>
        <p:nvPicPr>
          <p:cNvPr id="672" name="picture 6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452372" y="1833372"/>
            <a:ext cx="3584448" cy="3305555"/>
          </a:xfrm>
          <a:prstGeom prst="rect">
            <a:avLst/>
          </a:prstGeom>
        </p:spPr>
      </p:pic>
      <p:sp>
        <p:nvSpPr>
          <p:cNvPr id="674" name="textbox 674"/>
          <p:cNvSpPr/>
          <p:nvPr/>
        </p:nvSpPr>
        <p:spPr>
          <a:xfrm>
            <a:off x="437012" y="5794718"/>
            <a:ext cx="10846434" cy="6248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8890" algn="l" rtl="0" eaLnBrk="0">
              <a:lnSpc>
                <a:spcPct val="98000"/>
              </a:lnSpc>
            </a:pP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选取县城高端娱乐休闲场所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，如大型酒店，足浴按摩、KTV等，礼品植入（纸巾盒、烟灰缸、牙签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盒等带有项目信息展示的物料宣传）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76" name="textbox 676"/>
          <p:cNvSpPr/>
          <p:nvPr/>
        </p:nvSpPr>
        <p:spPr>
          <a:xfrm>
            <a:off x="546226" y="952296"/>
            <a:ext cx="3909059" cy="359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酒店拓客</a:t>
            </a:r>
            <a:r>
              <a:rPr sz="2300" b="1" kern="0" spc="-3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300" b="1" kern="0" spc="-5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增加广告位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展示</a:t>
            </a:r>
            <a:r>
              <a:rPr sz="2300" b="1" kern="0" spc="-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picture 6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53811" y="1709928"/>
            <a:ext cx="5361431" cy="3121151"/>
          </a:xfrm>
          <a:prstGeom prst="rect">
            <a:avLst/>
          </a:prstGeom>
        </p:spPr>
      </p:pic>
      <p:pic>
        <p:nvPicPr>
          <p:cNvPr id="680" name="picture 6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1936" y="1699259"/>
            <a:ext cx="3983735" cy="3131820"/>
          </a:xfrm>
          <a:prstGeom prst="rect">
            <a:avLst/>
          </a:prstGeom>
        </p:spPr>
      </p:pic>
      <p:sp>
        <p:nvSpPr>
          <p:cNvPr id="682" name="textbox 682"/>
          <p:cNvSpPr/>
          <p:nvPr/>
        </p:nvSpPr>
        <p:spPr>
          <a:xfrm>
            <a:off x="406400" y="5493728"/>
            <a:ext cx="10974705" cy="9258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ct val="95000"/>
              </a:lnSpc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对象：房地产一手、二手销售人员，主管，经理和地产相关人士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2700" indent="18415" algn="l" rtl="0" eaLnBrk="0">
              <a:lnSpc>
                <a:spcPct val="98000"/>
              </a:lnSpc>
              <a:spcBef>
                <a:spcPts val="95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组织方式及技巧：渠道人员设编外发展目标，用竞品销售编外发展办法，开展一对一宣传，介绍佣</a:t>
            </a:r>
            <a:r>
              <a:rPr sz="2000" kern="0" spc="5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金政策，发展成为编外</a:t>
            </a:r>
            <a:endParaRPr sz="20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84" name="textbox 684"/>
          <p:cNvSpPr/>
          <p:nvPr/>
        </p:nvSpPr>
        <p:spPr>
          <a:xfrm>
            <a:off x="415848" y="770890"/>
            <a:ext cx="2759710" cy="356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二手房合作同业转介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WEyNWY0ZGQ3ZDM1MDE0NGQ5YmUzYmQ3ZDA5ZTE1ZG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5285</Words>
  <Application>WPS 演示</Application>
  <PresentationFormat/>
  <Paragraphs>1008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8" baseType="lpstr">
      <vt:lpstr>Arial</vt:lpstr>
      <vt:lpstr>宋体</vt:lpstr>
      <vt:lpstr>Wingdings</vt:lpstr>
      <vt:lpstr>Arial</vt:lpstr>
      <vt:lpstr>微软雅黑</vt:lpstr>
      <vt:lpstr>楷体</vt:lpstr>
      <vt:lpstr>Calibri</vt:lpstr>
      <vt:lpstr>仿宋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清风暖阳</cp:lastModifiedBy>
  <cp:revision>2</cp:revision>
  <dcterms:created xsi:type="dcterms:W3CDTF">2024-10-09T05:09:00Z</dcterms:created>
  <dcterms:modified xsi:type="dcterms:W3CDTF">2024-10-11T11:45:36Z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2024-10-09T21:08:01Z</vt:filetime>
  </property>
  <property fmtid="{D5CDD505-2E9C-101B-9397-08002B2CF9AE}" pid="4" name="ICV">
    <vt:lpwstr>3FB660ABF10C499FBC23CD99CA021A48_12</vt:lpwstr>
  </property>
  <property fmtid="{D5CDD505-2E9C-101B-9397-08002B2CF9AE}" pid="5" name="KSOProductBuildVer">
    <vt:lpwstr>2052-12.1.0.18276</vt:lpwstr>
  </property>
</Properties>
</file>