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
  </p:notesMasterIdLst>
  <p:handoutMasterIdLst>
    <p:handoutMasterId r:id="rId36"/>
  </p:handoutMasterIdLst>
  <p:sldIdLst>
    <p:sldId id="258" r:id="rId3"/>
    <p:sldId id="259" r:id="rId4"/>
    <p:sldId id="334" r:id="rId5"/>
    <p:sldId id="482" r:id="rId6"/>
    <p:sldId id="470" r:id="rId7"/>
    <p:sldId id="506" r:id="rId9"/>
    <p:sldId id="486" r:id="rId10"/>
    <p:sldId id="507" r:id="rId11"/>
    <p:sldId id="555" r:id="rId12"/>
    <p:sldId id="531" r:id="rId13"/>
    <p:sldId id="508" r:id="rId14"/>
    <p:sldId id="505" r:id="rId15"/>
    <p:sldId id="509" r:id="rId16"/>
    <p:sldId id="510" r:id="rId17"/>
    <p:sldId id="512" r:id="rId18"/>
    <p:sldId id="511" r:id="rId19"/>
    <p:sldId id="483" r:id="rId20"/>
    <p:sldId id="514" r:id="rId21"/>
    <p:sldId id="532" r:id="rId22"/>
    <p:sldId id="527" r:id="rId23"/>
    <p:sldId id="528" r:id="rId24"/>
    <p:sldId id="529" r:id="rId25"/>
    <p:sldId id="522" r:id="rId26"/>
    <p:sldId id="484" r:id="rId27"/>
    <p:sldId id="361" r:id="rId28"/>
    <p:sldId id="535" r:id="rId29"/>
    <p:sldId id="536" r:id="rId30"/>
    <p:sldId id="515" r:id="rId31"/>
    <p:sldId id="523" r:id="rId32"/>
    <p:sldId id="525" r:id="rId33"/>
    <p:sldId id="524" r:id="rId34"/>
    <p:sldId id="285" r:id="rId35"/>
  </p:sldIdLst>
  <p:sldSz cx="12192000" cy="6858000"/>
  <p:notesSz cx="6858000" cy="9144000"/>
  <p:embeddedFontLst>
    <p:embeddedFont>
      <p:font typeface="思源黑体 CN Medium" panose="02010600030101010101" charset="-122"/>
      <p:regular r:id="rId41"/>
    </p:embeddedFont>
    <p:embeddedFont>
      <p:font typeface="汉仪雅酷黑简" panose="00020600040101010101" charset="-122"/>
      <p:regular r:id="rId42"/>
    </p:embeddedFont>
    <p:embeddedFont>
      <p:font typeface="仿宋" panose="02010609060101010101" charset="-122"/>
      <p:regular r:id="rId43"/>
    </p:embeddedFont>
    <p:embeddedFont>
      <p:font typeface="黑体" panose="02010609060101010101" charset="-122"/>
      <p:regular r:id="rId44"/>
    </p:embeddedFont>
    <p:embeddedFont>
      <p:font typeface="仿宋" panose="02010609060101010101" charset="-52"/>
      <p:regular r:id="rId45"/>
    </p:embeddedFont>
  </p:embeddedFontLst>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096E6"/>
    <a:srgbClr val="144383"/>
    <a:srgbClr val="0A2243"/>
    <a:srgbClr val="184E98"/>
    <a:srgbClr val="1C5BB2"/>
    <a:srgbClr val="387FE0"/>
    <a:srgbClr val="BC1631"/>
    <a:srgbClr val="EEEDEB"/>
    <a:srgbClr val="C2DC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87" d="100"/>
          <a:sy n="87" d="100"/>
        </p:scale>
        <p:origin x="581" y="77"/>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6" Type="http://schemas.openxmlformats.org/officeDocument/2006/relationships/tags" Target="tags/tag122.xml"/><Relationship Id="rId45" Type="http://schemas.openxmlformats.org/officeDocument/2006/relationships/font" Target="fonts/font5.fntdata"/><Relationship Id="rId44" Type="http://schemas.openxmlformats.org/officeDocument/2006/relationships/font" Target="fonts/font4.fntdata"/><Relationship Id="rId43" Type="http://schemas.openxmlformats.org/officeDocument/2006/relationships/font" Target="fonts/font3.fntdata"/><Relationship Id="rId42" Type="http://schemas.openxmlformats.org/officeDocument/2006/relationships/font" Target="fonts/font2.fntdata"/><Relationship Id="rId41" Type="http://schemas.openxmlformats.org/officeDocument/2006/relationships/font" Target="fonts/font1.fntdata"/><Relationship Id="rId40" Type="http://schemas.openxmlformats.org/officeDocument/2006/relationships/commentAuthors" Target="commentAuthors.xml"/><Relationship Id="rId4" Type="http://schemas.openxmlformats.org/officeDocument/2006/relationships/slide" Target="slides/slide2.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24037;&#20316;&#31807;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[工作簿1]Sheet1!$J$30</c:f>
              <c:strCache>
                <c:ptCount val="1"/>
                <c:pt idx="0">
                  <c:v>河口水电站</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elete val="1"/>
          </c:dLbls>
          <c:cat>
            <c:strRef>
              <c:f>[工作簿1]Sheet1!$L$29:$P$29</c:f>
              <c:strCache>
                <c:ptCount val="5"/>
                <c:pt idx="0">
                  <c:v>2018年（万kw.h）</c:v>
                </c:pt>
                <c:pt idx="1">
                  <c:v>2019年（万kw.h）</c:v>
                </c:pt>
                <c:pt idx="2">
                  <c:v>2020年（万kw.h）</c:v>
                </c:pt>
                <c:pt idx="3">
                  <c:v>2021年（万kw.h）</c:v>
                </c:pt>
                <c:pt idx="4">
                  <c:v>2022年（万kw.h）</c:v>
                </c:pt>
              </c:strCache>
            </c:strRef>
          </c:cat>
          <c:val>
            <c:numRef>
              <c:f>[工作簿1]Sheet1!$L$30:$P$30</c:f>
              <c:numCache>
                <c:formatCode>General</c:formatCode>
                <c:ptCount val="5"/>
                <c:pt idx="0">
                  <c:v>7231</c:v>
                </c:pt>
                <c:pt idx="1">
                  <c:v>7023</c:v>
                </c:pt>
                <c:pt idx="2">
                  <c:v>7984</c:v>
                </c:pt>
                <c:pt idx="3">
                  <c:v>7586</c:v>
                </c:pt>
                <c:pt idx="4">
                  <c:v>8292</c:v>
                </c:pt>
              </c:numCache>
            </c:numRef>
          </c:val>
          <c:smooth val="0"/>
        </c:ser>
        <c:ser>
          <c:idx val="1"/>
          <c:order val="1"/>
          <c:tx>
            <c:strRef>
              <c:f>[工作簿1]Sheet1!$J$31</c:f>
              <c:strCache>
                <c:ptCount val="1"/>
                <c:pt idx="0">
                  <c:v>上五里铺水电站</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elete val="1"/>
          </c:dLbls>
          <c:cat>
            <c:strRef>
              <c:f>[工作簿1]Sheet1!$L$29:$P$29</c:f>
              <c:strCache>
                <c:ptCount val="5"/>
                <c:pt idx="0">
                  <c:v>2018年（万kw.h）</c:v>
                </c:pt>
                <c:pt idx="1">
                  <c:v>2019年（万kw.h）</c:v>
                </c:pt>
                <c:pt idx="2">
                  <c:v>2020年（万kw.h）</c:v>
                </c:pt>
                <c:pt idx="3">
                  <c:v>2021年（万kw.h）</c:v>
                </c:pt>
                <c:pt idx="4">
                  <c:v>2022年（万kw.h）</c:v>
                </c:pt>
              </c:strCache>
            </c:strRef>
          </c:cat>
          <c:val>
            <c:numRef>
              <c:f>[工作簿1]Sheet1!$L$31:$P$31</c:f>
              <c:numCache>
                <c:formatCode>General</c:formatCode>
                <c:ptCount val="5"/>
                <c:pt idx="0">
                  <c:v>5055</c:v>
                </c:pt>
                <c:pt idx="1">
                  <c:v>5019</c:v>
                </c:pt>
                <c:pt idx="2">
                  <c:v>5330</c:v>
                </c:pt>
                <c:pt idx="3">
                  <c:v>4983</c:v>
                </c:pt>
                <c:pt idx="4">
                  <c:v>5473</c:v>
                </c:pt>
              </c:numCache>
            </c:numRef>
          </c:val>
          <c:smooth val="0"/>
        </c:ser>
        <c:ser>
          <c:idx val="2"/>
          <c:order val="2"/>
          <c:tx>
            <c:strRef>
              <c:f>[工作簿1]Sheet1!$J$32</c:f>
              <c:strCache>
                <c:ptCount val="1"/>
                <c:pt idx="0">
                  <c:v>苏介堤水电站</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elete val="1"/>
          </c:dLbls>
          <c:cat>
            <c:strRef>
              <c:f>[工作簿1]Sheet1!$L$29:$P$29</c:f>
              <c:strCache>
                <c:ptCount val="5"/>
                <c:pt idx="0">
                  <c:v>2018年（万kw.h）</c:v>
                </c:pt>
                <c:pt idx="1">
                  <c:v>2019年（万kw.h）</c:v>
                </c:pt>
                <c:pt idx="2">
                  <c:v>2020年（万kw.h）</c:v>
                </c:pt>
                <c:pt idx="3">
                  <c:v>2021年（万kw.h）</c:v>
                </c:pt>
                <c:pt idx="4">
                  <c:v>2022年（万kw.h）</c:v>
                </c:pt>
              </c:strCache>
            </c:strRef>
          </c:cat>
          <c:val>
            <c:numRef>
              <c:f>[工作簿1]Sheet1!$L$32:$P$32</c:f>
              <c:numCache>
                <c:formatCode>General</c:formatCode>
                <c:ptCount val="5"/>
                <c:pt idx="0">
                  <c:v>4784</c:v>
                </c:pt>
                <c:pt idx="1">
                  <c:v>4515</c:v>
                </c:pt>
                <c:pt idx="2">
                  <c:v>5088</c:v>
                </c:pt>
                <c:pt idx="3">
                  <c:v>4517</c:v>
                </c:pt>
                <c:pt idx="4">
                  <c:v>5120</c:v>
                </c:pt>
              </c:numCache>
            </c:numRef>
          </c:val>
          <c:smooth val="0"/>
        </c:ser>
        <c:ser>
          <c:idx val="3"/>
          <c:order val="3"/>
          <c:tx>
            <c:strRef>
              <c:f>[工作簿1]Sheet1!$J$33</c:f>
              <c:strCache>
                <c:ptCount val="1"/>
                <c:pt idx="0">
                  <c:v>亚曼苏水电站</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elete val="1"/>
          </c:dLbls>
          <c:cat>
            <c:strRef>
              <c:f>[工作簿1]Sheet1!$L$29:$P$29</c:f>
              <c:strCache>
                <c:ptCount val="5"/>
                <c:pt idx="0">
                  <c:v>2018年（万kw.h）</c:v>
                </c:pt>
                <c:pt idx="1">
                  <c:v>2019年（万kw.h）</c:v>
                </c:pt>
                <c:pt idx="2">
                  <c:v>2020年（万kw.h）</c:v>
                </c:pt>
                <c:pt idx="3">
                  <c:v>2021年（万kw.h）</c:v>
                </c:pt>
                <c:pt idx="4">
                  <c:v>2022年（万kw.h）</c:v>
                </c:pt>
              </c:strCache>
            </c:strRef>
          </c:cat>
          <c:val>
            <c:numRef>
              <c:f>[工作簿1]Sheet1!$L$33:$P$33</c:f>
              <c:numCache>
                <c:formatCode>General</c:formatCode>
                <c:ptCount val="5"/>
                <c:pt idx="0">
                  <c:v>1607</c:v>
                </c:pt>
                <c:pt idx="1">
                  <c:v>1420</c:v>
                </c:pt>
                <c:pt idx="2">
                  <c:v>1824</c:v>
                </c:pt>
                <c:pt idx="3">
                  <c:v>1500</c:v>
                </c:pt>
                <c:pt idx="4">
                  <c:v>1580</c:v>
                </c:pt>
              </c:numCache>
            </c:numRef>
          </c:val>
          <c:smooth val="0"/>
        </c:ser>
        <c:dLbls>
          <c:showLegendKey val="0"/>
          <c:showVal val="0"/>
          <c:showCatName val="0"/>
          <c:showSerName val="0"/>
          <c:showPercent val="0"/>
          <c:showBubbleSize val="0"/>
        </c:dLbls>
        <c:marker val="1"/>
        <c:smooth val="0"/>
        <c:axId val="385767011"/>
        <c:axId val="313872544"/>
      </c:lineChart>
      <c:catAx>
        <c:axId val="385767011"/>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13872544"/>
        <c:crosses val="autoZero"/>
        <c:auto val="1"/>
        <c:lblAlgn val="ctr"/>
        <c:lblOffset val="100"/>
        <c:noMultiLvlLbl val="0"/>
      </c:catAx>
      <c:valAx>
        <c:axId val="313872544"/>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385767011"/>
        <c:crosses val="autoZero"/>
        <c:crossBetween val="between"/>
      </c:valAx>
      <c:spPr>
        <a:no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15875" cap="flat" cmpd="sng" algn="ctr">
      <a:solidFill>
        <a:schemeClr val="tx1"/>
      </a:solid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055">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0">
      <cs:styleClr val="auto"/>
    </cs:fillRef>
    <cs:effectRef idx="0"/>
    <cs:fontRef idx="minor">
      <a:schemeClr val="dk1"/>
    </cs:fontRef>
    <cs:spPr>
      <a:ln w="28575" cap="rnd">
        <a:solidFill>
          <a:schemeClr val="phClr"/>
        </a:solidFill>
        <a:round/>
      </a:ln>
      <a:effectLst/>
    </cs:spPr>
  </cs:dataPointLine>
  <cs:dataPointMarker>
    <cs:lnRef idx="0">
      <cs:styleClr val="auto"/>
    </cs:lnRef>
    <cs:fillRef idx="1">
      <cs:styleClr val="auto"/>
    </cs:fillRef>
    <cs:effectRef idx="0"/>
    <cs:fontRef idx="minor">
      <a:schemeClr val="dk1"/>
    </cs:fontRef>
    <cs:spPr>
      <a:ln w="9525">
        <a:solidFill>
          <a:schemeClr val="phClr"/>
        </a:solidFill>
      </a:ln>
      <a:effectLst/>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黑体 CN Medium" panose="02010600030101010101" charset="-122"/>
              <a:ea typeface="思源黑体 CN Medium" panose="02010600030101010101" charset="-122"/>
              <a:cs typeface="思源黑体 CN Medium" panose="0201060003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思源黑体 CN Medium" panose="02010600030101010101" charset="-122"/>
              </a:rPr>
            </a:fld>
            <a:endParaRPr lang="zh-CN" altLang="en-US">
              <a:cs typeface="思源黑体 CN Medium" panose="0201060003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黑体 CN Medium" panose="02010600030101010101" charset="-122"/>
              <a:ea typeface="思源黑体 CN Medium" panose="02010600030101010101" charset="-122"/>
              <a:cs typeface="思源黑体 CN Medium" panose="0201060003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思源黑体 CN Medium" panose="02010600030101010101" charset="-122"/>
              </a:rPr>
            </a:fld>
            <a:endParaRPr lang="zh-CN" altLang="en-US">
              <a:cs typeface="思源黑体 CN Medium" panose="02010600030101010101"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CN Medium" panose="02010600030101010101" charset="-122"/>
                <a:ea typeface="思源黑体 CN Medium" panose="02010600030101010101" charset="-122"/>
                <a:cs typeface="思源黑体 CN Medium" panose="0201060003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CN Medium" panose="02010600030101010101" charset="-122"/>
                <a:ea typeface="思源黑体 CN Medium" panose="02010600030101010101" charset="-122"/>
                <a:cs typeface="思源黑体 CN Medium" panose="02010600030101010101"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CN Medium" panose="02010600030101010101" charset="-122"/>
                <a:ea typeface="思源黑体 CN Medium" panose="02010600030101010101" charset="-122"/>
                <a:cs typeface="思源黑体 CN Medium" panose="0201060003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CN Medium" panose="02010600030101010101" charset="-122"/>
                <a:ea typeface="思源黑体 CN Medium" panose="02010600030101010101" charset="-122"/>
                <a:cs typeface="思源黑体 CN Medium" panose="02010600030101010101"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Medium" panose="02010600030101010101" charset="-122"/>
        <a:ea typeface="思源黑体 CN Medium" panose="02010600030101010101" charset="-122"/>
        <a:cs typeface="思源黑体 CN Medium" panose="02010600030101010101" charset="-122"/>
      </a:defRPr>
    </a:lvl1pPr>
    <a:lvl2pPr marL="457200" algn="l" defTabSz="914400" rtl="0" eaLnBrk="1" latinLnBrk="0" hangingPunct="1">
      <a:defRPr sz="1200" kern="1200">
        <a:solidFill>
          <a:schemeClr val="tx1"/>
        </a:solidFill>
        <a:latin typeface="思源黑体 CN Medium" panose="02010600030101010101" charset="-122"/>
        <a:ea typeface="思源黑体 CN Medium" panose="02010600030101010101" charset="-122"/>
        <a:cs typeface="思源黑体 CN Medium" panose="02010600030101010101" charset="-122"/>
      </a:defRPr>
    </a:lvl2pPr>
    <a:lvl3pPr marL="914400" algn="l" defTabSz="914400" rtl="0" eaLnBrk="1" latinLnBrk="0" hangingPunct="1">
      <a:defRPr sz="1200" kern="1200">
        <a:solidFill>
          <a:schemeClr val="tx1"/>
        </a:solidFill>
        <a:latin typeface="思源黑体 CN Medium" panose="02010600030101010101" charset="-122"/>
        <a:ea typeface="思源黑体 CN Medium" panose="02010600030101010101" charset="-122"/>
        <a:cs typeface="思源黑体 CN Medium" panose="02010600030101010101" charset="-122"/>
      </a:defRPr>
    </a:lvl3pPr>
    <a:lvl4pPr marL="1371600" algn="l" defTabSz="914400" rtl="0" eaLnBrk="1" latinLnBrk="0" hangingPunct="1">
      <a:defRPr sz="1200" kern="1200">
        <a:solidFill>
          <a:schemeClr val="tx1"/>
        </a:solidFill>
        <a:latin typeface="思源黑体 CN Medium" panose="02010600030101010101" charset="-122"/>
        <a:ea typeface="思源黑体 CN Medium" panose="02010600030101010101" charset="-122"/>
        <a:cs typeface="思源黑体 CN Medium" panose="02010600030101010101" charset="-122"/>
      </a:defRPr>
    </a:lvl4pPr>
    <a:lvl5pPr marL="1828800" algn="l" defTabSz="914400" rtl="0" eaLnBrk="1" latinLnBrk="0" hangingPunct="1">
      <a:defRPr sz="1200" kern="1200">
        <a:solidFill>
          <a:schemeClr val="tx1"/>
        </a:solidFill>
        <a:latin typeface="思源黑体 CN Medium" panose="02010600030101010101" charset="-122"/>
        <a:ea typeface="思源黑体 CN Medium" panose="02010600030101010101" charset="-122"/>
        <a:cs typeface="思源黑体 CN Medium" panose="0201060003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思源黑体 CN Medium" panose="02010600030101010101" charset="-122"/>
                <a:ea typeface="思源黑体 CN Medium" panose="02010600030101010101" charset="-122"/>
                <a:cs typeface="思源黑体 CN Medium" panose="0201060003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思源黑体 CN Medium" panose="02010600030101010101" charset="-122"/>
                <a:ea typeface="思源黑体 CN Medium" panose="02010600030101010101" charset="-122"/>
                <a:cs typeface="思源黑体 CN Medium" panose="02010600030101010101"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思源黑体 CN Medium" panose="02010600030101010101" charset="-122"/>
                <a:ea typeface="思源黑体 CN Medium" panose="02010600030101010101" charset="-122"/>
                <a:cs typeface="思源黑体 CN Medium" panose="02010600030101010101"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思源黑体 CN Medium" panose="02010600030101010101" charset="-122"/>
          <a:ea typeface="思源黑体 CN Medium" panose="02010600030101010101" charset="-122"/>
          <a:cs typeface="思源黑体 CN Medium" panose="02010600030101010101"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思源黑体 CN Medium" panose="02010600030101010101" charset="-122"/>
          <a:ea typeface="思源黑体 CN Medium" panose="02010600030101010101" charset="-122"/>
          <a:cs typeface="思源黑体 CN Medium" panose="02010600030101010101"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思源黑体 CN Medium" panose="02010600030101010101" charset="-122"/>
          <a:ea typeface="思源黑体 CN Medium" panose="02010600030101010101" charset="-122"/>
          <a:cs typeface="思源黑体 CN Medium" panose="02010600030101010101"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思源黑体 CN Medium" panose="02010600030101010101" charset="-122"/>
          <a:ea typeface="思源黑体 CN Medium" panose="02010600030101010101" charset="-122"/>
          <a:cs typeface="思源黑体 CN Medium" panose="02010600030101010101"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思源黑体 CN Medium" panose="02010600030101010101" charset="-122"/>
          <a:ea typeface="思源黑体 CN Medium" panose="02010600030101010101" charset="-122"/>
          <a:cs typeface="思源黑体 CN Medium" panose="02010600030101010101"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思源黑体 CN Medium" panose="02010600030101010101" charset="-122"/>
          <a:ea typeface="思源黑体 CN Medium" panose="02010600030101010101" charset="-122"/>
          <a:cs typeface="思源黑体 CN Medium" panose="0201060003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5" Type="http://schemas.openxmlformats.org/officeDocument/2006/relationships/slideLayout" Target="../slideLayouts/slideLayout1.xml"/><Relationship Id="rId14" Type="http://schemas.openxmlformats.org/officeDocument/2006/relationships/tags" Target="../tags/tag75.xml"/><Relationship Id="rId13" Type="http://schemas.openxmlformats.org/officeDocument/2006/relationships/image" Target="../media/image3.png"/><Relationship Id="rId12" Type="http://schemas.openxmlformats.org/officeDocument/2006/relationships/image" Target="../media/image2.jpeg"/><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6.xml"/><Relationship Id="rId2" Type="http://schemas.openxmlformats.org/officeDocument/2006/relationships/image" Target="../media/image2.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7.xml"/><Relationship Id="rId2" Type="http://schemas.openxmlformats.org/officeDocument/2006/relationships/image" Target="../media/image2.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78.xml"/><Relationship Id="rId2" Type="http://schemas.openxmlformats.org/officeDocument/2006/relationships/image" Target="../media/image5.jpe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tags" Target="../tags/tag79.xml"/><Relationship Id="rId2" Type="http://schemas.openxmlformats.org/officeDocument/2006/relationships/image" Target="../media/image6.pn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image" Target="../media/image2.jpeg"/><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6.xml"/><Relationship Id="rId2" Type="http://schemas.openxmlformats.org/officeDocument/2006/relationships/image" Target="../media/image7.png"/><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tags" Target="../tags/tag91.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9.xml"/><Relationship Id="rId2" Type="http://schemas.openxmlformats.org/officeDocument/2006/relationships/image" Target="../media/image2.jpeg"/><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0.xml"/><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image" Target="../media/image8.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05.xml"/><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6.xml"/><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10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tags" Target="../tags/tag107.xml"/><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09.xml"/><Relationship Id="rId2" Type="http://schemas.openxmlformats.org/officeDocument/2006/relationships/image" Target="../media/image2.jpeg"/><Relationship Id="rId1" Type="http://schemas.openxmlformats.org/officeDocument/2006/relationships/image" Target="../media/image4.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0.xml"/><Relationship Id="rId2" Type="http://schemas.openxmlformats.org/officeDocument/2006/relationships/image" Target="../media/image2.jpeg"/><Relationship Id="rId1" Type="http://schemas.openxmlformats.org/officeDocument/2006/relationships/image" Target="../media/image14.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1.xml"/><Relationship Id="rId2" Type="http://schemas.openxmlformats.org/officeDocument/2006/relationships/image" Target="../media/image15.jpeg"/><Relationship Id="rId1" Type="http://schemas.openxmlformats.org/officeDocument/2006/relationships/image" Target="../media/image2.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image" Target="../media/image2.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6.xml"/><Relationship Id="rId1" Type="http://schemas.openxmlformats.org/officeDocument/2006/relationships/image" Target="../media/image2.jpe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image" Target="../media/image2.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image" Target="../media/image2.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21.xml"/><Relationship Id="rId2" Type="http://schemas.openxmlformats.org/officeDocument/2006/relationships/image" Target="../media/image2.jpe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pSp>
        <p:nvGrpSpPr>
          <p:cNvPr id="20" name="组合 19"/>
          <p:cNvGrpSpPr/>
          <p:nvPr/>
        </p:nvGrpSpPr>
        <p:grpSpPr>
          <a:xfrm>
            <a:off x="2034603" y="1088390"/>
            <a:ext cx="8183182" cy="4682490"/>
            <a:chOff x="3779" y="2049"/>
            <a:chExt cx="11723" cy="6704"/>
          </a:xfrm>
        </p:grpSpPr>
        <p:sp>
          <p:nvSpPr>
            <p:cNvPr id="5" name="矩形 4"/>
            <p:cNvSpPr/>
            <p:nvPr/>
          </p:nvSpPr>
          <p:spPr>
            <a:xfrm>
              <a:off x="3779" y="2049"/>
              <a:ext cx="11645" cy="6704"/>
            </a:xfrm>
            <a:prstGeom prst="rect">
              <a:avLst/>
            </a:prstGeom>
            <a:solidFill>
              <a:schemeClr val="bg1"/>
            </a:solidFill>
            <a:ln>
              <a:noFill/>
            </a:ln>
            <a:effectLst>
              <a:outerShdw blurRad="63500" sx="102000" sy="102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思源黑体 CN Medium" panose="02010600030101010101" charset="-122"/>
              </a:endParaRPr>
            </a:p>
          </p:txBody>
        </p:sp>
        <p:cxnSp>
          <p:nvCxnSpPr>
            <p:cNvPr id="4" name="直接连接符 3"/>
            <p:cNvCxnSpPr/>
            <p:nvPr/>
          </p:nvCxnSpPr>
          <p:spPr>
            <a:xfrm>
              <a:off x="5552" y="3264"/>
              <a:ext cx="8384" cy="16"/>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90" y="3922"/>
              <a:ext cx="11612" cy="15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5400">
                  <a:solidFill>
                    <a:srgbClr val="0070C0"/>
                  </a:solidFill>
                  <a:latin typeface="汉仪雅酷黑简" panose="00020600040101010101" charset="-122"/>
                  <a:ea typeface="汉仪雅酷黑简" panose="00020600040101010101" charset="-122"/>
                  <a:cs typeface="思源黑体 CN Medium" panose="02010600030101010101" charset="-122"/>
                </a:rPr>
                <a:t>水电站</a:t>
              </a:r>
              <a:r>
                <a:rPr lang="zh-CN" sz="5400">
                  <a:solidFill>
                    <a:srgbClr val="0070C0"/>
                  </a:solidFill>
                  <a:latin typeface="汉仪雅酷黑简" panose="00020600040101010101" charset="-122"/>
                  <a:ea typeface="汉仪雅酷黑简" panose="00020600040101010101" charset="-122"/>
                  <a:cs typeface="思源黑体 CN Medium" panose="02010600030101010101" charset="-122"/>
                  <a:sym typeface="+mn-ea"/>
                </a:rPr>
                <a:t>尽调汇报</a:t>
              </a:r>
              <a:endParaRPr lang="zh-CN" sz="5400">
                <a:solidFill>
                  <a:srgbClr val="0070C0"/>
                </a:solidFill>
                <a:latin typeface="汉仪雅酷黑简" panose="00020600040101010101" charset="-122"/>
                <a:ea typeface="汉仪雅酷黑简" panose="00020600040101010101" charset="-122"/>
                <a:cs typeface="思源黑体 CN Medium" panose="02010600030101010101" charset="-122"/>
                <a:sym typeface="+mn-ea"/>
              </a:endParaRPr>
            </a:p>
          </p:txBody>
        </p:sp>
        <p:sp>
          <p:nvSpPr>
            <p:cNvPr id="9" name="矩形 8"/>
            <p:cNvSpPr/>
            <p:nvPr/>
          </p:nvSpPr>
          <p:spPr>
            <a:xfrm>
              <a:off x="5552" y="5248"/>
              <a:ext cx="8288" cy="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400">
                  <a:solidFill>
                    <a:srgbClr val="0070C0"/>
                  </a:solidFill>
                  <a:latin typeface="汉仪雅酷黑简" panose="00020600040101010101" charset="-122"/>
                  <a:ea typeface="汉仪雅酷黑简" panose="00020600040101010101" charset="-122"/>
                  <a:cs typeface="思源黑体 CN Medium" panose="02010600030101010101" charset="-122"/>
                </a:rPr>
                <a:t>能源事业部</a:t>
              </a:r>
              <a:endParaRPr lang="zh-CN" sz="2400">
                <a:solidFill>
                  <a:srgbClr val="0070C0"/>
                </a:solidFill>
                <a:latin typeface="汉仪雅酷黑简" panose="00020600040101010101" charset="-122"/>
                <a:ea typeface="汉仪雅酷黑简" panose="00020600040101010101" charset="-122"/>
                <a:cs typeface="思源黑体 CN Medium" panose="02010600030101010101" charset="-122"/>
              </a:endParaRPr>
            </a:p>
          </p:txBody>
        </p:sp>
        <p:sp>
          <p:nvSpPr>
            <p:cNvPr id="15" name="矩形 14"/>
            <p:cNvSpPr/>
            <p:nvPr/>
          </p:nvSpPr>
          <p:spPr>
            <a:xfrm>
              <a:off x="3975" y="6214"/>
              <a:ext cx="11449" cy="7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400">
                  <a:solidFill>
                    <a:srgbClr val="0070C0"/>
                  </a:solidFill>
                  <a:latin typeface="汉仪雅酷黑简" panose="00020600040101010101" charset="-122"/>
                  <a:ea typeface="汉仪雅酷黑简" panose="00020600040101010101" charset="-122"/>
                  <a:cs typeface="汉仪雅酷黑简" panose="00020600040101010101" charset="-122"/>
                </a:rPr>
                <a:t>汇报人：何昱珉</a:t>
              </a:r>
              <a:endParaRPr lang="zh-CN" sz="2400">
                <a:solidFill>
                  <a:srgbClr val="0070C0"/>
                </a:solidFill>
                <a:latin typeface="汉仪雅酷黑简" panose="00020600040101010101" charset="-122"/>
                <a:ea typeface="汉仪雅酷黑简" panose="00020600040101010101" charset="-122"/>
                <a:cs typeface="汉仪雅酷黑简" panose="00020600040101010101" charset="-122"/>
              </a:endParaRPr>
            </a:p>
          </p:txBody>
        </p:sp>
        <p:cxnSp>
          <p:nvCxnSpPr>
            <p:cNvPr id="17" name="直接连接符 16"/>
            <p:cNvCxnSpPr/>
            <p:nvPr/>
          </p:nvCxnSpPr>
          <p:spPr>
            <a:xfrm>
              <a:off x="5456" y="7215"/>
              <a:ext cx="8384" cy="16"/>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8196" y="2761"/>
              <a:ext cx="3107" cy="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a:solidFill>
                    <a:srgbClr val="0070C0"/>
                  </a:solidFill>
                  <a:latin typeface="汉仪雅酷黑简" panose="00020600040101010101" charset="-122"/>
                  <a:ea typeface="汉仪雅酷黑简" panose="00020600040101010101" charset="-122"/>
                  <a:cs typeface="思源黑体 CN Medium" panose="02010600030101010101" charset="-122"/>
                </a:rPr>
                <a:t>2024</a:t>
              </a:r>
              <a:endParaRPr lang="en-US" altLang="zh-CN" sz="4400">
                <a:solidFill>
                  <a:srgbClr val="0070C0"/>
                </a:solidFill>
                <a:latin typeface="汉仪雅酷黑简" panose="00020600040101010101" charset="-122"/>
                <a:ea typeface="汉仪雅酷黑简" panose="00020600040101010101" charset="-122"/>
                <a:cs typeface="思源黑体 CN Medium" panose="02010600030101010101" charset="-122"/>
              </a:endParaRPr>
            </a:p>
          </p:txBody>
        </p:sp>
      </p:grpSp>
      <p:sp>
        <p:nvSpPr>
          <p:cNvPr id="10" name="任意多边形 9"/>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思源黑体 CN Medium" panose="02010600030101010101" charset="-122"/>
            </a:endParaRPr>
          </a:p>
        </p:txBody>
      </p:sp>
      <p:pic>
        <p:nvPicPr>
          <p:cNvPr id="6" name="图片 5" descr="c5e7d2d5764ac320bc679e6d0e9000b"/>
          <p:cNvPicPr>
            <a:picLocks noChangeAspect="1"/>
          </p:cNvPicPr>
          <p:nvPr/>
        </p:nvPicPr>
        <p:blipFill>
          <a:blip r:embed="rId2"/>
          <a:stretch>
            <a:fillRect/>
          </a:stretch>
        </p:blipFill>
        <p:spPr>
          <a:xfrm>
            <a:off x="2034540" y="1131570"/>
            <a:ext cx="1697990" cy="746125"/>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4988560" y="1823085"/>
            <a:ext cx="1019175" cy="2618105"/>
          </a:xfrm>
          <a:prstGeom prst="rect">
            <a:avLst/>
          </a:prstGeom>
          <a:noFill/>
          <a:ln>
            <a:noFill/>
          </a:ln>
          <a:effectLst>
            <a:outerShdw dist="381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a:solidFill>
                  <a:srgbClr val="0070C0"/>
                </a:solidFill>
                <a:latin typeface="汉仪雅酷黑简" panose="00020600040101010101" charset="-122"/>
                <a:ea typeface="汉仪雅酷黑简" panose="00020600040101010101" charset="-122"/>
                <a:cs typeface="思源黑体 CN Medium" panose="02010600030101010101" charset="-122"/>
              </a:rPr>
              <a:t>目录</a:t>
            </a:r>
            <a:endParaRPr lang="zh-CN" altLang="en-US" sz="6000">
              <a:solidFill>
                <a:srgbClr val="0070C0"/>
              </a:solidFill>
              <a:latin typeface="汉仪雅酷黑简" panose="00020600040101010101" charset="-122"/>
              <a:ea typeface="汉仪雅酷黑简" panose="00020600040101010101" charset="-122"/>
              <a:cs typeface="思源黑体 CN Medium" panose="02010600030101010101" charset="-122"/>
            </a:endParaRPr>
          </a:p>
        </p:txBody>
      </p:sp>
      <p:sp>
        <p:nvSpPr>
          <p:cNvPr id="3" name="矩形 2"/>
          <p:cNvSpPr/>
          <p:nvPr/>
        </p:nvSpPr>
        <p:spPr>
          <a:xfrm rot="5400000">
            <a:off x="3596005" y="4208145"/>
            <a:ext cx="1934210" cy="386715"/>
          </a:xfrm>
          <a:prstGeom prst="rect">
            <a:avLst/>
          </a:prstGeom>
          <a:noFill/>
          <a:ln>
            <a:noFill/>
          </a:ln>
          <a:effectLst>
            <a:outerShdw dist="381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rPr>
              <a:t>CONTENTS</a:t>
            </a:r>
            <a:endPar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endParaRPr>
          </a:p>
        </p:txBody>
      </p:sp>
      <p:grpSp>
        <p:nvGrpSpPr>
          <p:cNvPr id="11" name="组合 10"/>
          <p:cNvGrpSpPr/>
          <p:nvPr>
            <p:custDataLst>
              <p:tags r:id="rId1"/>
            </p:custDataLst>
          </p:nvPr>
        </p:nvGrpSpPr>
        <p:grpSpPr>
          <a:xfrm>
            <a:off x="6326505" y="1642110"/>
            <a:ext cx="4923790" cy="772160"/>
            <a:chOff x="9426" y="1970"/>
            <a:chExt cx="7754" cy="1216"/>
          </a:xfrm>
        </p:grpSpPr>
        <p:sp>
          <p:nvSpPr>
            <p:cNvPr id="27" name="矩形 26"/>
            <p:cNvSpPr/>
            <p:nvPr>
              <p:custDataLst>
                <p:tags r:id="rId2"/>
              </p:custDataLst>
            </p:nvPr>
          </p:nvSpPr>
          <p:spPr>
            <a:xfrm>
              <a:off x="10764" y="1970"/>
              <a:ext cx="6416" cy="12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r>
                <a:rPr lang="zh-CN" altLang="en-US" sz="2400">
                  <a:solidFill>
                    <a:srgbClr val="0070C0"/>
                  </a:solidFill>
                  <a:latin typeface="汉仪雅酷黑简" panose="00020600040101010101" charset="-122"/>
                  <a:ea typeface="汉仪雅酷黑简" panose="00020600040101010101" charset="-122"/>
                  <a:cs typeface="汉仪雅酷黑简" panose="00020600040101010101" charset="-122"/>
                  <a:sym typeface="+mn-ea"/>
                </a:rPr>
                <a:t>前言</a:t>
              </a:r>
              <a:endParaRPr lang="zh-CN" altLang="en-US" sz="2400">
                <a:solidFill>
                  <a:srgbClr val="0070C0"/>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31" name="圆角矩形 30"/>
            <p:cNvSpPr/>
            <p:nvPr>
              <p:custDataLst>
                <p:tags r:id="rId3"/>
              </p:custDataLst>
            </p:nvPr>
          </p:nvSpPr>
          <p:spPr>
            <a:xfrm>
              <a:off x="9426" y="1970"/>
              <a:ext cx="855" cy="873"/>
            </a:xfrm>
            <a:prstGeom prst="roundRect">
              <a:avLst/>
            </a:prstGeom>
            <a:solidFill>
              <a:schemeClr val="bg1"/>
            </a:solidFill>
            <a:ln>
              <a:solidFill>
                <a:schemeClr val="accent1"/>
              </a:solidFill>
            </a:ln>
            <a:effectLst>
              <a:outerShdw dist="63500" dir="2700000" algn="tl" rotWithShape="0">
                <a:schemeClr val="accent1">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rPr>
                <a:t>01</a:t>
              </a:r>
              <a:endPar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endParaRPr>
            </a:p>
          </p:txBody>
        </p:sp>
      </p:grpSp>
      <p:grpSp>
        <p:nvGrpSpPr>
          <p:cNvPr id="14" name="组合 13"/>
          <p:cNvGrpSpPr/>
          <p:nvPr>
            <p:custDataLst>
              <p:tags r:id="rId4"/>
            </p:custDataLst>
          </p:nvPr>
        </p:nvGrpSpPr>
        <p:grpSpPr>
          <a:xfrm>
            <a:off x="6326505" y="2435225"/>
            <a:ext cx="5708015" cy="772160"/>
            <a:chOff x="9426" y="5858"/>
            <a:chExt cx="8989" cy="1216"/>
          </a:xfrm>
        </p:grpSpPr>
        <p:sp>
          <p:nvSpPr>
            <p:cNvPr id="29" name="矩形 28"/>
            <p:cNvSpPr/>
            <p:nvPr>
              <p:custDataLst>
                <p:tags r:id="rId5"/>
              </p:custDataLst>
            </p:nvPr>
          </p:nvSpPr>
          <p:spPr>
            <a:xfrm>
              <a:off x="10764" y="5858"/>
              <a:ext cx="7651" cy="12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200">
                <a:solidFill>
                  <a:srgbClr val="0070C0"/>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33" name="圆角矩形 32"/>
            <p:cNvSpPr/>
            <p:nvPr>
              <p:custDataLst>
                <p:tags r:id="rId6"/>
              </p:custDataLst>
            </p:nvPr>
          </p:nvSpPr>
          <p:spPr>
            <a:xfrm>
              <a:off x="9426" y="6029"/>
              <a:ext cx="855" cy="873"/>
            </a:xfrm>
            <a:prstGeom prst="roundRect">
              <a:avLst/>
            </a:prstGeom>
            <a:solidFill>
              <a:schemeClr val="bg1"/>
            </a:solidFill>
            <a:ln>
              <a:solidFill>
                <a:schemeClr val="accent1"/>
              </a:solidFill>
            </a:ln>
            <a:effectLst>
              <a:outerShdw dist="63500" dir="2700000" algn="tl" rotWithShape="0">
                <a:schemeClr val="accent1">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rPr>
                <a:t>02</a:t>
              </a:r>
              <a:endPar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endParaRPr>
            </a:p>
          </p:txBody>
        </p:sp>
      </p:grpSp>
      <p:sp>
        <p:nvSpPr>
          <p:cNvPr id="22" name="任意多边形 21"/>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0070C0"/>
              </a:solidFill>
              <a:cs typeface="思源黑体 CN Medium" panose="02010600030101010101" charset="-122"/>
            </a:endParaRPr>
          </a:p>
        </p:txBody>
      </p:sp>
      <p:sp>
        <p:nvSpPr>
          <p:cNvPr id="13" name="圆角矩形 12"/>
          <p:cNvSpPr/>
          <p:nvPr>
            <p:custDataLst>
              <p:tags r:id="rId7"/>
            </p:custDataLst>
          </p:nvPr>
        </p:nvSpPr>
        <p:spPr>
          <a:xfrm>
            <a:off x="6326505" y="3496945"/>
            <a:ext cx="542925" cy="554355"/>
          </a:xfrm>
          <a:prstGeom prst="roundRect">
            <a:avLst/>
          </a:prstGeom>
          <a:solidFill>
            <a:schemeClr val="bg1"/>
          </a:solidFill>
          <a:ln>
            <a:solidFill>
              <a:schemeClr val="accent1"/>
            </a:solidFill>
          </a:ln>
          <a:effectLst>
            <a:outerShdw dist="63500" dir="2700000" algn="tl" rotWithShape="0">
              <a:schemeClr val="accent1">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rPr>
              <a:t>03</a:t>
            </a:r>
            <a:endPar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endParaRPr>
          </a:p>
        </p:txBody>
      </p:sp>
      <p:sp>
        <p:nvSpPr>
          <p:cNvPr id="15" name="矩形 14"/>
          <p:cNvSpPr/>
          <p:nvPr>
            <p:custDataLst>
              <p:tags r:id="rId8"/>
            </p:custDataLst>
          </p:nvPr>
        </p:nvSpPr>
        <p:spPr>
          <a:xfrm>
            <a:off x="7176135" y="3412490"/>
            <a:ext cx="4722495" cy="772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00000"/>
              </a:lnSpc>
            </a:pPr>
            <a:r>
              <a:rPr lang="zh-CN" altLang="en-US" sz="2400">
                <a:solidFill>
                  <a:srgbClr val="0070C0"/>
                </a:solidFill>
                <a:latin typeface="汉仪雅酷黑简" panose="00020600040101010101" charset="-122"/>
                <a:ea typeface="汉仪雅酷黑简" panose="00020600040101010101" charset="-122"/>
                <a:cs typeface="汉仪雅酷黑简" panose="00020600040101010101" charset="-122"/>
                <a:sym typeface="+mn-ea"/>
              </a:rPr>
              <a:t>台兰河三级水电站</a:t>
            </a:r>
            <a:endParaRPr lang="zh-CN" altLang="en-US" sz="2400">
              <a:solidFill>
                <a:srgbClr val="0070C0"/>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17" name="圆角矩形 16"/>
          <p:cNvSpPr/>
          <p:nvPr>
            <p:custDataLst>
              <p:tags r:id="rId9"/>
            </p:custDataLst>
          </p:nvPr>
        </p:nvSpPr>
        <p:spPr>
          <a:xfrm>
            <a:off x="6326505" y="4474210"/>
            <a:ext cx="542925" cy="554355"/>
          </a:xfrm>
          <a:prstGeom prst="roundRect">
            <a:avLst/>
          </a:prstGeom>
          <a:solidFill>
            <a:schemeClr val="bg1"/>
          </a:solidFill>
          <a:ln>
            <a:solidFill>
              <a:schemeClr val="accent1"/>
            </a:solidFill>
          </a:ln>
          <a:effectLst>
            <a:outerShdw dist="63500" dir="2700000" algn="tl" rotWithShape="0">
              <a:schemeClr val="accent1">
                <a:alpha val="7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rPr>
              <a:t>04</a:t>
            </a:r>
            <a:endParaRPr lang="en-US" altLang="zh-CN">
              <a:solidFill>
                <a:srgbClr val="0070C0"/>
              </a:solidFill>
              <a:latin typeface="汉仪雅酷黑简" panose="00020600040101010101" charset="-122"/>
              <a:ea typeface="汉仪雅酷黑简" panose="00020600040101010101" charset="-122"/>
              <a:cs typeface="思源黑体 CN Medium" panose="02010600030101010101" charset="-122"/>
            </a:endParaRPr>
          </a:p>
        </p:txBody>
      </p:sp>
      <p:sp>
        <p:nvSpPr>
          <p:cNvPr id="19" name="矩形 18"/>
          <p:cNvSpPr/>
          <p:nvPr>
            <p:custDataLst>
              <p:tags r:id="rId10"/>
            </p:custDataLst>
          </p:nvPr>
        </p:nvSpPr>
        <p:spPr>
          <a:xfrm>
            <a:off x="7176135" y="4389755"/>
            <a:ext cx="4626610" cy="772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00000"/>
              </a:lnSpc>
            </a:pPr>
            <a:r>
              <a:rPr lang="zh-CN" altLang="en-US" sz="2400">
                <a:solidFill>
                  <a:srgbClr val="0070C0"/>
                </a:solidFill>
                <a:latin typeface="汉仪雅酷黑简" panose="00020600040101010101" charset="-122"/>
                <a:ea typeface="汉仪雅酷黑简" panose="00020600040101010101" charset="-122"/>
                <a:cs typeface="汉仪雅酷黑简" panose="00020600040101010101" charset="-122"/>
                <a:sym typeface="+mn-ea"/>
              </a:rPr>
              <a:t>科克乌苏水电站</a:t>
            </a:r>
            <a:endParaRPr lang="zh-CN" altLang="en-US" sz="2400">
              <a:solidFill>
                <a:srgbClr val="0070C0"/>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文本框 7"/>
          <p:cNvSpPr txBox="1"/>
          <p:nvPr>
            <p:custDataLst>
              <p:tags r:id="rId11"/>
            </p:custDataLst>
          </p:nvPr>
        </p:nvSpPr>
        <p:spPr>
          <a:xfrm>
            <a:off x="7176135" y="2667635"/>
            <a:ext cx="4625975" cy="460375"/>
          </a:xfrm>
          <a:prstGeom prst="rect">
            <a:avLst/>
          </a:prstGeom>
          <a:noFill/>
        </p:spPr>
        <p:txBody>
          <a:bodyPr wrap="square" rtlCol="0">
            <a:spAutoFit/>
          </a:bodyPr>
          <a:p>
            <a:pPr>
              <a:lnSpc>
                <a:spcPct val="100000"/>
              </a:lnSpc>
            </a:pPr>
            <a:r>
              <a:rPr lang="zh-CN" altLang="en-US" sz="2400">
                <a:solidFill>
                  <a:srgbClr val="0070C0"/>
                </a:solidFill>
                <a:latin typeface="汉仪雅酷黑简" panose="00020600040101010101" charset="-122"/>
                <a:ea typeface="汉仪雅酷黑简" panose="00020600040101010101" charset="-122"/>
                <a:cs typeface="汉仪雅酷黑简" panose="00020600040101010101" charset="-122"/>
                <a:sym typeface="+mn-ea"/>
              </a:rPr>
              <a:t>托什干河秋格尔干渠阶梯水电站</a:t>
            </a:r>
            <a:endParaRPr lang="zh-CN" altLang="en-US" sz="2400">
              <a:solidFill>
                <a:srgbClr val="0070C0"/>
              </a:solidFill>
              <a:latin typeface="汉仪雅酷黑简" panose="00020600040101010101" charset="-122"/>
              <a:ea typeface="汉仪雅酷黑简" panose="00020600040101010101" charset="-122"/>
              <a:cs typeface="汉仪雅酷黑简" panose="00020600040101010101" charset="-122"/>
              <a:sym typeface="+mn-ea"/>
            </a:endParaRPr>
          </a:p>
        </p:txBody>
      </p:sp>
      <p:pic>
        <p:nvPicPr>
          <p:cNvPr id="9" name="图片 8" descr="c5e7d2d5764ac320bc679e6d0e9000b"/>
          <p:cNvPicPr>
            <a:picLocks noChangeAspect="1"/>
          </p:cNvPicPr>
          <p:nvPr/>
        </p:nvPicPr>
        <p:blipFill>
          <a:blip r:embed="rId12"/>
          <a:stretch>
            <a:fillRect/>
          </a:stretch>
        </p:blipFill>
        <p:spPr>
          <a:xfrm>
            <a:off x="10249535" y="212725"/>
            <a:ext cx="1697990" cy="746125"/>
          </a:xfrm>
          <a:prstGeom prst="rect">
            <a:avLst/>
          </a:prstGeom>
        </p:spPr>
      </p:pic>
      <p:pic>
        <p:nvPicPr>
          <p:cNvPr id="20" name="图片 19"/>
          <p:cNvPicPr/>
          <p:nvPr/>
        </p:nvPicPr>
        <p:blipFill>
          <a:blip r:embed="rId13"/>
          <a:stretch>
            <a:fillRect/>
          </a:stretch>
        </p:blipFill>
        <p:spPr>
          <a:xfrm>
            <a:off x="123825" y="130810"/>
            <a:ext cx="4632960" cy="6591300"/>
          </a:xfrm>
          <a:prstGeom prst="rect">
            <a:avLst/>
          </a:prstGeom>
          <a:gradFill flip="none">
            <a:gsLst>
              <a:gs pos="19000">
                <a:schemeClr val="accent1"/>
              </a:gs>
              <a:gs pos="0">
                <a:schemeClr val="accent2">
                  <a:lumMod val="25000"/>
                  <a:lumOff val="75000"/>
                </a:schemeClr>
              </a:gs>
              <a:gs pos="100000">
                <a:schemeClr val="accent2">
                  <a:lumMod val="85000"/>
                </a:schemeClr>
              </a:gs>
            </a:gsLst>
            <a:lin ang="5400000" scaled="1"/>
          </a:gradFill>
          <a:ln w="28575" cmpd="sng">
            <a:solidFill>
              <a:schemeClr val="accent1">
                <a:lumMod val="75000"/>
              </a:schemeClr>
            </a:solidFill>
            <a:prstDash val="solid"/>
          </a:ln>
        </p:spPr>
      </p:pic>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p:nvPr/>
        </p:nvPicPr>
        <p:blipFill>
          <a:blip r:embed="rId1"/>
          <a:stretch>
            <a:fillRect/>
          </a:stretch>
        </p:blipFill>
        <p:spPr>
          <a:xfrm>
            <a:off x="123190" y="130810"/>
            <a:ext cx="4769485" cy="6591935"/>
          </a:xfrm>
          <a:prstGeom prst="rect">
            <a:avLst/>
          </a:prstGeom>
          <a:noFill/>
          <a:ln w="31750" cmpd="sng">
            <a:solidFill>
              <a:schemeClr val="accent1">
                <a:shade val="50000"/>
              </a:schemeClr>
            </a:solidFill>
            <a:prstDash val="solid"/>
          </a:ln>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bodyPr>
          <a:lstStyle/>
          <a:p>
            <a:pPr algn="ctr"/>
            <a:r>
              <a:rPr lang="en-US" altLang="zh-CN" sz="72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rPr>
              <a:t>PART</a:t>
            </a:r>
            <a:endParaRPr lang="en-US" altLang="zh-CN" sz="8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endParaRPr>
          </a:p>
          <a:p>
            <a:pPr algn="ctr"/>
            <a:r>
              <a:rPr lang="en-US" altLang="zh-CN" sz="115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rPr>
              <a:t>01</a:t>
            </a:r>
            <a:endParaRPr lang="en-US" altLang="zh-CN" sz="115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337810" y="958850"/>
            <a:ext cx="5044440" cy="772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r>
              <a:rPr lang="zh-CN" altLang="en-US" sz="4800">
                <a:solidFill>
                  <a:schemeClr val="accent1"/>
                </a:solidFill>
                <a:effectLst>
                  <a:outerShdw blurRad="38100" dist="25400" dir="5400000" algn="ctr" rotWithShape="0">
                    <a:srgbClr val="6E747A">
                      <a:alpha val="43000"/>
                    </a:srgbClr>
                  </a:outerShdw>
                </a:effectLst>
                <a:latin typeface="汉仪雅酷黑简" panose="00020600040101010101" charset="-122"/>
                <a:ea typeface="汉仪雅酷黑简" panose="00020600040101010101" charset="-122"/>
                <a:cs typeface="汉仪雅酷黑简" panose="00020600040101010101" charset="-122"/>
                <a:sym typeface="+mn-ea"/>
              </a:rPr>
              <a:t>前言</a:t>
            </a:r>
            <a:endParaRPr lang="zh-CN" altLang="en-US" sz="4800">
              <a:solidFill>
                <a:schemeClr val="accent1"/>
              </a:solidFill>
              <a:effectLst>
                <a:outerShdw blurRad="38100" dist="25400" dir="5400000" algn="ctr" rotWithShape="0">
                  <a:srgbClr val="6E747A">
                    <a:alpha val="43000"/>
                  </a:srgbClr>
                </a:outerShdw>
              </a:effectLst>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10" name="文本框 9"/>
          <p:cNvSpPr txBox="1"/>
          <p:nvPr/>
        </p:nvSpPr>
        <p:spPr>
          <a:xfrm>
            <a:off x="9419590" y="312420"/>
            <a:ext cx="4064000" cy="368300"/>
          </a:xfrm>
          <a:prstGeom prst="rect">
            <a:avLst/>
          </a:prstGeom>
          <a:noFill/>
        </p:spPr>
        <p:txBody>
          <a:bodyPr wrap="square" rtlCol="0">
            <a:spAutoFit/>
          </a:bodyPr>
          <a:p>
            <a:endParaRPr lang="zh-CN" altLang="en-US"/>
          </a:p>
        </p:txBody>
      </p:sp>
      <p:pic>
        <p:nvPicPr>
          <p:cNvPr id="3" name="图片 2" descr="c5e7d2d5764ac320bc679e6d0e9000b"/>
          <p:cNvPicPr>
            <a:picLocks noChangeAspect="1"/>
          </p:cNvPicPr>
          <p:nvPr/>
        </p:nvPicPr>
        <p:blipFill>
          <a:blip r:embed="rId2"/>
          <a:stretch>
            <a:fillRect/>
          </a:stretch>
        </p:blipFill>
        <p:spPr>
          <a:xfrm>
            <a:off x="10249535" y="212725"/>
            <a:ext cx="1697990" cy="746125"/>
          </a:xfrm>
          <a:prstGeom prst="rect">
            <a:avLst/>
          </a:prstGeom>
        </p:spPr>
      </p:pic>
      <p:sp>
        <p:nvSpPr>
          <p:cNvPr id="5" name="文本框 4"/>
          <p:cNvSpPr txBox="1"/>
          <p:nvPr/>
        </p:nvSpPr>
        <p:spPr>
          <a:xfrm>
            <a:off x="5337810" y="2009140"/>
            <a:ext cx="6466840" cy="4472305"/>
          </a:xfrm>
          <a:prstGeom prst="rect">
            <a:avLst/>
          </a:prstGeom>
          <a:noFill/>
        </p:spPr>
        <p:txBody>
          <a:bodyPr wrap="square" rtlCol="0">
            <a:noAutofit/>
          </a:bodyPr>
          <a:p>
            <a:pPr indent="0" fontAlgn="auto">
              <a:lnSpc>
                <a:spcPct val="150000"/>
              </a:lnSpc>
            </a:pPr>
            <a:r>
              <a:rPr lang="en-US" altLang="zh-CN" b="1">
                <a:solidFill>
                  <a:schemeClr val="tx1"/>
                </a:solidFill>
                <a:latin typeface="仿宋" panose="02010609060101010101" charset="-122"/>
                <a:ea typeface="仿宋" panose="02010609060101010101" charset="-122"/>
                <a:cs typeface="仿宋" panose="02010609060101010101" charset="-122"/>
              </a:rPr>
              <a:t> </a:t>
            </a:r>
            <a:r>
              <a:rPr lang="zh-CN" altLang="en-US" b="1">
                <a:solidFill>
                  <a:schemeClr val="tx1"/>
                </a:solidFill>
                <a:latin typeface="仿宋" panose="02010609060101010101" charset="-122"/>
                <a:ea typeface="仿宋" panose="02010609060101010101" charset="-122"/>
                <a:cs typeface="仿宋" panose="02010609060101010101" charset="-122"/>
              </a:rPr>
              <a:t>目前我公司已完成阿克苏地区小水电、巴州和静县小水电以及</a:t>
            </a:r>
            <a:r>
              <a:rPr lang="zh-CN" altLang="en-US" b="1">
                <a:solidFill>
                  <a:schemeClr val="tx1"/>
                </a:solidFill>
                <a:latin typeface="仿宋" panose="02010609060101010101" charset="-122"/>
                <a:ea typeface="仿宋" panose="02010609060101010101" charset="-122"/>
                <a:cs typeface="仿宋" panose="02010609060101010101" charset="-122"/>
                <a:sym typeface="+mn-ea"/>
              </a:rPr>
              <a:t>新疆</a:t>
            </a:r>
            <a:r>
              <a:rPr lang="en-US" altLang="zh-CN" b="1">
                <a:solidFill>
                  <a:schemeClr val="tx1"/>
                </a:solidFill>
                <a:latin typeface="仿宋" panose="02010609060101010101" charset="-122"/>
                <a:ea typeface="仿宋" panose="02010609060101010101" charset="-122"/>
                <a:cs typeface="仿宋" panose="02010609060101010101" charset="-122"/>
                <a:sym typeface="+mn-ea"/>
              </a:rPr>
              <a:t>2005</a:t>
            </a:r>
            <a:r>
              <a:rPr lang="zh-CN" altLang="en-US" b="1">
                <a:solidFill>
                  <a:schemeClr val="tx1"/>
                </a:solidFill>
                <a:latin typeface="仿宋" panose="02010609060101010101" charset="-122"/>
                <a:ea typeface="仿宋" panose="02010609060101010101" charset="-122"/>
                <a:cs typeface="仿宋" panose="02010609060101010101" charset="-122"/>
                <a:sym typeface="+mn-ea"/>
              </a:rPr>
              <a:t>年前建设的水电站</a:t>
            </a:r>
            <a:r>
              <a:rPr lang="zh-CN" altLang="en-US" b="1">
                <a:solidFill>
                  <a:schemeClr val="tx1"/>
                </a:solidFill>
                <a:latin typeface="仿宋" panose="02010609060101010101" charset="-122"/>
                <a:ea typeface="仿宋" panose="02010609060101010101" charset="-122"/>
                <a:cs typeface="仿宋" panose="02010609060101010101" charset="-122"/>
              </a:rPr>
              <a:t>的梳理，目前符合公司尽调收购目标的共计</a:t>
            </a:r>
            <a:r>
              <a:rPr lang="en-US" altLang="zh-CN" b="1">
                <a:solidFill>
                  <a:schemeClr val="tx1"/>
                </a:solidFill>
                <a:latin typeface="仿宋" panose="02010609060101010101" charset="-122"/>
                <a:ea typeface="仿宋" panose="02010609060101010101" charset="-122"/>
                <a:cs typeface="仿宋" panose="02010609060101010101" charset="-122"/>
              </a:rPr>
              <a:t>6</a:t>
            </a:r>
            <a:r>
              <a:rPr lang="zh-CN" altLang="en-US" b="1">
                <a:solidFill>
                  <a:schemeClr val="tx1"/>
                </a:solidFill>
                <a:latin typeface="仿宋" panose="02010609060101010101" charset="-122"/>
                <a:ea typeface="仿宋" panose="02010609060101010101" charset="-122"/>
                <a:cs typeface="仿宋" panose="02010609060101010101" charset="-122"/>
              </a:rPr>
              <a:t>座，分别是位于阿克苏地区乌什县</a:t>
            </a:r>
            <a:r>
              <a:rPr lang="zh-CN" altLang="en-US" b="1">
                <a:solidFill>
                  <a:schemeClr val="tx1"/>
                </a:solidFill>
                <a:latin typeface="仿宋" panose="02010609060101010101" charset="-122"/>
                <a:ea typeface="仿宋" panose="02010609060101010101" charset="-122"/>
                <a:cs typeface="仿宋" panose="02010609060101010101" charset="-122"/>
                <a:sym typeface="+mn-ea"/>
              </a:rPr>
              <a:t>托什干河秋格尔干渠的</a:t>
            </a:r>
            <a:r>
              <a:rPr lang="zh-CN" b="1">
                <a:solidFill>
                  <a:schemeClr val="tx1"/>
                </a:solidFill>
                <a:latin typeface="仿宋" panose="02010609060101010101" charset="-122"/>
                <a:ea typeface="仿宋" panose="02010609060101010101" charset="-122"/>
                <a:cs typeface="仿宋" panose="02010609060101010101" charset="-122"/>
                <a:sym typeface="+mn-ea"/>
              </a:rPr>
              <a:t>亚曼苏水电站、苏介堤水电站、上五里铺</a:t>
            </a:r>
            <a:r>
              <a:rPr lang="zh-CN" b="1">
                <a:solidFill>
                  <a:schemeClr val="tx1"/>
                </a:solidFill>
                <a:latin typeface="仿宋" panose="02010609060101010101" charset="-122"/>
                <a:ea typeface="仿宋" panose="02010609060101010101" charset="-122"/>
                <a:cs typeface="仿宋" panose="02010609060101010101" charset="-122"/>
                <a:sym typeface="+mn-ea"/>
              </a:rPr>
              <a:t>水电站和河口水电站，位于阿克苏地区温宿县台兰河的</a:t>
            </a:r>
            <a:r>
              <a:rPr lang="zh-CN" altLang="en-US" b="1">
                <a:solidFill>
                  <a:schemeClr val="tx1"/>
                </a:solidFill>
                <a:latin typeface="仿宋" panose="02010609060101010101" charset="-122"/>
                <a:ea typeface="仿宋" panose="02010609060101010101" charset="-122"/>
                <a:cs typeface="仿宋" panose="02010609060101010101" charset="-122"/>
                <a:sym typeface="+mn-ea"/>
              </a:rPr>
              <a:t>台兰河三级水电站和位于巴州和静县开都河支流察汗乌苏河的科克乌苏水电站。</a:t>
            </a:r>
            <a:endParaRPr lang="zh-CN" altLang="en-US" b="1">
              <a:solidFill>
                <a:schemeClr val="tx1"/>
              </a:solidFill>
              <a:latin typeface="仿宋" panose="02010609060101010101" charset="-122"/>
              <a:ea typeface="仿宋" panose="02010609060101010101" charset="-122"/>
              <a:cs typeface="仿宋" panose="02010609060101010101" charset="-122"/>
              <a:sym typeface="+mn-ea"/>
            </a:endParaRPr>
          </a:p>
          <a:p>
            <a:pPr indent="0" fontAlgn="auto">
              <a:lnSpc>
                <a:spcPct val="150000"/>
              </a:lnSpc>
            </a:pPr>
            <a:r>
              <a:rPr lang="en-US" altLang="zh-CN" b="1">
                <a:solidFill>
                  <a:schemeClr val="tx1"/>
                </a:solidFill>
                <a:latin typeface="仿宋" panose="02010609060101010101" charset="-122"/>
                <a:ea typeface="仿宋" panose="02010609060101010101" charset="-122"/>
                <a:cs typeface="仿宋" panose="02010609060101010101" charset="-122"/>
                <a:sym typeface="+mn-ea"/>
              </a:rPr>
              <a:t> </a:t>
            </a:r>
            <a:r>
              <a:rPr lang="zh-CN" altLang="en-US" b="1">
                <a:solidFill>
                  <a:schemeClr val="tx1"/>
                </a:solidFill>
                <a:latin typeface="仿宋" panose="02010609060101010101" charset="-122"/>
                <a:ea typeface="仿宋" panose="02010609060101010101" charset="-122"/>
                <a:cs typeface="仿宋" panose="02010609060101010101" charset="-122"/>
                <a:sym typeface="+mn-ea"/>
              </a:rPr>
              <a:t>现将以上电站从流域概况、项目概况、项目经营数据和项目合规性做如下汇报。</a:t>
            </a:r>
            <a:endParaRPr lang="zh-CN" altLang="en-US" b="1">
              <a:solidFill>
                <a:schemeClr val="tx1"/>
              </a:solidFill>
              <a:latin typeface="仿宋" panose="02010609060101010101" charset="-122"/>
              <a:ea typeface="仿宋" panose="02010609060101010101" charset="-122"/>
              <a:cs typeface="仿宋" panose="02010609060101010101" charset="-122"/>
              <a:sym typeface="+mn-ea"/>
            </a:endParaRPr>
          </a:p>
          <a:p>
            <a:pPr indent="0" fontAlgn="auto">
              <a:lnSpc>
                <a:spcPct val="150000"/>
              </a:lnSpc>
            </a:pPr>
            <a:endParaRPr lang="zh-CN" altLang="en-US" b="1">
              <a:solidFill>
                <a:srgbClr val="0070C0"/>
              </a:solidFill>
              <a:latin typeface="仿宋" panose="02010609060101010101" charset="-122"/>
              <a:ea typeface="仿宋" panose="02010609060101010101" charset="-122"/>
              <a:cs typeface="仿宋" panose="02010609060101010101" charset="-122"/>
              <a:sym typeface="+mn-ea"/>
            </a:endParaRPr>
          </a:p>
          <a:p>
            <a:pPr indent="0" fontAlgn="auto">
              <a:lnSpc>
                <a:spcPct val="150000"/>
              </a:lnSpc>
            </a:pPr>
            <a:endParaRPr lang="zh-CN" altLang="en-US">
              <a:solidFill>
                <a:srgbClr val="0070C0"/>
              </a:solidFill>
              <a:latin typeface="仿宋" panose="02010609060101010101" charset="-122"/>
              <a:ea typeface="仿宋" panose="02010609060101010101" charset="-122"/>
              <a:cs typeface="仿宋" panose="02010609060101010101" charset="-122"/>
              <a:sym typeface="+mn-ea"/>
            </a:endParaRPr>
          </a:p>
          <a:p>
            <a:pPr indent="0" fontAlgn="auto">
              <a:lnSpc>
                <a:spcPct val="150000"/>
              </a:lnSpc>
            </a:pPr>
            <a:endParaRPr lang="zh-CN" altLang="en-US">
              <a:solidFill>
                <a:srgbClr val="0070C0"/>
              </a:solidFill>
              <a:latin typeface="汉仪雅酷黑简" panose="00020600040101010101" charset="-122"/>
              <a:ea typeface="汉仪雅酷黑简" panose="00020600040101010101" charset="-122"/>
              <a:cs typeface="汉仪雅酷黑简" panose="00020600040101010101" charset="-122"/>
              <a:sym typeface="+mn-ea"/>
            </a:endParaRPr>
          </a:p>
          <a:p>
            <a:pPr indent="0" fontAlgn="auto">
              <a:lnSpc>
                <a:spcPct val="150000"/>
              </a:lnSpc>
            </a:pPr>
            <a:endParaRPr lang="zh-CN" alt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p:nvPr/>
        </p:nvPicPr>
        <p:blipFill>
          <a:blip r:embed="rId1"/>
          <a:stretch>
            <a:fillRect/>
          </a:stretch>
        </p:blipFill>
        <p:spPr>
          <a:xfrm>
            <a:off x="123190" y="130810"/>
            <a:ext cx="4769485" cy="6591935"/>
          </a:xfrm>
          <a:prstGeom prst="rect">
            <a:avLst/>
          </a:prstGeom>
          <a:noFill/>
          <a:ln w="31750" cmpd="sng">
            <a:solidFill>
              <a:schemeClr val="accent1">
                <a:shade val="50000"/>
              </a:schemeClr>
            </a:solidFill>
            <a:prstDash val="solid"/>
          </a:ln>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bodyPr>
          <a:lstStyle/>
          <a:p>
            <a:pPr algn="ctr"/>
            <a:r>
              <a:rPr lang="en-US" altLang="zh-CN" sz="72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rPr>
              <a:t>PART</a:t>
            </a:r>
            <a:endParaRPr lang="en-US" altLang="zh-CN" sz="8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endParaRPr>
          </a:p>
          <a:p>
            <a:pPr algn="ctr"/>
            <a:r>
              <a:rPr lang="en-US" altLang="zh-CN" sz="115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rPr>
              <a:t>02</a:t>
            </a:r>
            <a:endParaRPr lang="en-US" altLang="zh-CN" sz="115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534025" y="1120140"/>
            <a:ext cx="6274435" cy="1053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bodyPr>
          <a:lstStyle/>
          <a:p>
            <a:pPr algn="l">
              <a:lnSpc>
                <a:spcPct val="100000"/>
              </a:lnSpc>
            </a:pPr>
            <a:r>
              <a:rPr lang="zh-CN" altLang="en-US" sz="3200">
                <a:solidFill>
                  <a:schemeClr val="accent1"/>
                </a:solidFill>
                <a:effectLst>
                  <a:outerShdw blurRad="38100" dist="25400" dir="5400000" algn="ctr" rotWithShape="0">
                    <a:srgbClr val="6E747A">
                      <a:alpha val="43000"/>
                    </a:srgbClr>
                  </a:outerShdw>
                </a:effectLst>
                <a:latin typeface="汉仪雅酷黑简" panose="00020600040101010101" charset="-122"/>
                <a:ea typeface="汉仪雅酷黑简" panose="00020600040101010101" charset="-122"/>
                <a:cs typeface="汉仪雅酷黑简" panose="00020600040101010101" charset="-122"/>
                <a:sym typeface="+mn-ea"/>
              </a:rPr>
              <a:t>托什干河秋格尔干渠阶梯水电站</a:t>
            </a:r>
            <a:endParaRPr lang="zh-CN" altLang="en-US" sz="3200">
              <a:solidFill>
                <a:schemeClr val="accent1"/>
              </a:solidFill>
              <a:effectLst>
                <a:outerShdw blurRad="38100" dist="25400" dir="5400000" algn="ctr" rotWithShape="0">
                  <a:srgbClr val="6E747A">
                    <a:alpha val="43000"/>
                  </a:srgbClr>
                </a:outerShdw>
              </a:effectLst>
              <a:latin typeface="汉仪雅酷黑简" panose="00020600040101010101" charset="-122"/>
              <a:ea typeface="汉仪雅酷黑简" panose="00020600040101010101" charset="-122"/>
              <a:cs typeface="汉仪雅酷黑简" panose="00020600040101010101" charset="-122"/>
              <a:sym typeface="+mn-ea"/>
            </a:endParaRPr>
          </a:p>
          <a:p>
            <a:pPr algn="l">
              <a:lnSpc>
                <a:spcPct val="100000"/>
              </a:lnSpc>
            </a:pPr>
            <a:endParaRPr lang="zh-CN" altLang="en-US" sz="3200">
              <a:solidFill>
                <a:schemeClr val="accent1"/>
              </a:solidFill>
              <a:effectLst>
                <a:outerShdw blurRad="38100" dist="25400" dir="5400000" algn="ctr" rotWithShape="0">
                  <a:srgbClr val="6E747A">
                    <a:alpha val="43000"/>
                  </a:srgbClr>
                </a:outerShdw>
              </a:effectLst>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10" name="文本框 9"/>
          <p:cNvSpPr txBox="1"/>
          <p:nvPr/>
        </p:nvSpPr>
        <p:spPr>
          <a:xfrm>
            <a:off x="9419590" y="312420"/>
            <a:ext cx="4064000" cy="368300"/>
          </a:xfrm>
          <a:prstGeom prst="rect">
            <a:avLst/>
          </a:prstGeom>
          <a:noFill/>
        </p:spPr>
        <p:txBody>
          <a:bodyPr wrap="square" rtlCol="0">
            <a:spAutoFit/>
          </a:bodyPr>
          <a:p>
            <a:endParaRPr lang="zh-CN" altLang="en-US"/>
          </a:p>
        </p:txBody>
      </p:sp>
      <p:pic>
        <p:nvPicPr>
          <p:cNvPr id="3" name="图片 2" descr="c5e7d2d5764ac320bc679e6d0e9000b"/>
          <p:cNvPicPr>
            <a:picLocks noChangeAspect="1"/>
          </p:cNvPicPr>
          <p:nvPr/>
        </p:nvPicPr>
        <p:blipFill>
          <a:blip r:embed="rId2"/>
          <a:stretch>
            <a:fillRect/>
          </a:stretch>
        </p:blipFill>
        <p:spPr>
          <a:xfrm>
            <a:off x="10249535" y="212725"/>
            <a:ext cx="1697990" cy="746125"/>
          </a:xfrm>
          <a:prstGeom prst="rect">
            <a:avLst/>
          </a:prstGeom>
        </p:spPr>
      </p:pic>
      <p:sp>
        <p:nvSpPr>
          <p:cNvPr id="2" name="文本框 1"/>
          <p:cNvSpPr txBox="1"/>
          <p:nvPr/>
        </p:nvSpPr>
        <p:spPr>
          <a:xfrm>
            <a:off x="5534025" y="2173605"/>
            <a:ext cx="5397500" cy="3455035"/>
          </a:xfrm>
          <a:prstGeom prst="rect">
            <a:avLst/>
          </a:prstGeom>
          <a:noFill/>
        </p:spPr>
        <p:txBody>
          <a:bodyPr wrap="square" rtlCol="0">
            <a:noAutofit/>
          </a:bodyPr>
          <a:p>
            <a:pPr indent="0" fontAlgn="auto">
              <a:lnSpc>
                <a:spcPct val="150000"/>
              </a:lnSpc>
            </a:pPr>
            <a:r>
              <a:rPr lang="zh-CN" sz="2000" b="1">
                <a:solidFill>
                  <a:schemeClr val="tx1"/>
                </a:solidFill>
                <a:latin typeface="黑体" panose="02010609060101010101" charset="-122"/>
                <a:ea typeface="黑体" panose="02010609060101010101" charset="-122"/>
                <a:cs typeface="黑体" panose="02010609060101010101" charset="-122"/>
              </a:rPr>
              <a:t>1、</a:t>
            </a:r>
            <a:r>
              <a:rPr lang="zh-CN" sz="2000" b="1">
                <a:solidFill>
                  <a:schemeClr val="tx1"/>
                </a:solidFill>
                <a:latin typeface="黑体" panose="02010609060101010101" charset="-122"/>
                <a:ea typeface="黑体" panose="02010609060101010101" charset="-122"/>
                <a:cs typeface="黑体" panose="02010609060101010101" charset="-122"/>
                <a:sym typeface="+mn-ea"/>
              </a:rPr>
              <a:t>秋格尔干渠流域概况</a:t>
            </a:r>
            <a:endParaRPr lang="zh-CN"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sz="2000" b="1">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r>
              <a:rPr lang="zh-CN" sz="2000" b="1">
                <a:solidFill>
                  <a:schemeClr val="tx1"/>
                </a:solidFill>
                <a:latin typeface="黑体" panose="02010609060101010101" charset="-122"/>
                <a:ea typeface="黑体" panose="02010609060101010101" charset="-122"/>
                <a:cs typeface="黑体" panose="02010609060101010101" charset="-122"/>
              </a:rPr>
              <a:t>2、</a:t>
            </a:r>
            <a:r>
              <a:rPr lang="zh-CN" altLang="en-US" sz="2000" b="1">
                <a:solidFill>
                  <a:schemeClr val="tx1"/>
                </a:solidFill>
                <a:latin typeface="黑体" panose="02010609060101010101" charset="-122"/>
                <a:ea typeface="黑体" panose="02010609060101010101" charset="-122"/>
                <a:cs typeface="黑体" panose="02010609060101010101" charset="-122"/>
                <a:sym typeface="+mn-ea"/>
              </a:rPr>
              <a:t>目标电站</a:t>
            </a:r>
            <a:r>
              <a:rPr lang="zh-CN" sz="2000" b="1">
                <a:solidFill>
                  <a:schemeClr val="tx1"/>
                </a:solidFill>
                <a:latin typeface="黑体" panose="02010609060101010101" charset="-122"/>
                <a:ea typeface="黑体" panose="02010609060101010101" charset="-122"/>
                <a:cs typeface="黑体" panose="02010609060101010101" charset="-122"/>
                <a:sym typeface="+mn-ea"/>
              </a:rPr>
              <a:t>概况</a:t>
            </a:r>
            <a:endParaRPr lang="zh-CN"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r>
              <a:rPr lang="en-US" altLang="zh-CN" sz="2000" b="1">
                <a:latin typeface="黑体" panose="02010609060101010101" charset="-122"/>
                <a:ea typeface="黑体" panose="02010609060101010101" charset="-122"/>
                <a:cs typeface="黑体" panose="02010609060101010101" charset="-122"/>
                <a:sym typeface="+mn-ea"/>
              </a:rPr>
              <a:t>3</a:t>
            </a:r>
            <a:r>
              <a:rPr lang="zh-CN" altLang="en-US" sz="2000" b="1">
                <a:latin typeface="黑体" panose="02010609060101010101" charset="-122"/>
                <a:ea typeface="黑体" panose="02010609060101010101" charset="-122"/>
                <a:cs typeface="黑体" panose="02010609060101010101" charset="-122"/>
                <a:sym typeface="+mn-ea"/>
              </a:rPr>
              <a:t>、 电站经营与财务数据分析</a:t>
            </a:r>
            <a:endParaRPr lang="zh-CN" altLang="en-US"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r>
              <a:rPr lang="en-US" altLang="zh-CN" sz="2000" b="1">
                <a:latin typeface="黑体" panose="02010609060101010101" charset="-122"/>
                <a:ea typeface="黑体" panose="02010609060101010101" charset="-122"/>
                <a:cs typeface="黑体" panose="02010609060101010101" charset="-122"/>
                <a:sym typeface="+mn-ea"/>
              </a:rPr>
              <a:t>4</a:t>
            </a:r>
            <a:r>
              <a:rPr lang="zh-CN" altLang="en-US" sz="2000" b="1">
                <a:latin typeface="黑体" panose="02010609060101010101" charset="-122"/>
                <a:ea typeface="黑体" panose="02010609060101010101" charset="-122"/>
                <a:cs typeface="黑体" panose="02010609060101010101" charset="-122"/>
                <a:sym typeface="+mn-ea"/>
              </a:rPr>
              <a:t>、电站合规性</a:t>
            </a:r>
            <a:endParaRPr lang="zh-CN" altLang="en-US"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r>
              <a:rPr lang="en-US" altLang="zh-CN" sz="2000" b="1">
                <a:solidFill>
                  <a:schemeClr val="tx1"/>
                </a:solidFill>
                <a:latin typeface="黑体" panose="02010609060101010101" charset="-122"/>
                <a:ea typeface="黑体" panose="02010609060101010101" charset="-122"/>
                <a:cs typeface="黑体" panose="02010609060101010101" charset="-122"/>
                <a:sym typeface="+mn-ea"/>
              </a:rPr>
              <a:t>5</a:t>
            </a:r>
            <a:r>
              <a:rPr lang="zh-CN" altLang="en-US" sz="2000" b="1">
                <a:solidFill>
                  <a:schemeClr val="tx1"/>
                </a:solidFill>
                <a:latin typeface="黑体" panose="02010609060101010101" charset="-122"/>
                <a:ea typeface="黑体" panose="02010609060101010101" charset="-122"/>
                <a:cs typeface="黑体" panose="02010609060101010101" charset="-122"/>
                <a:sym typeface="+mn-ea"/>
              </a:rPr>
              <a:t>、电站业主概况</a:t>
            </a:r>
            <a:endParaRPr lang="zh-CN" altLang="en-US"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sz="2000" b="1">
              <a:solidFill>
                <a:schemeClr val="tx1"/>
              </a:solidFill>
              <a:latin typeface="黑体" panose="02010609060101010101" charset="-122"/>
              <a:ea typeface="黑体" panose="02010609060101010101" charset="-122"/>
              <a:cs typeface="黑体" panose="02010609060101010101" charset="-122"/>
              <a:sym typeface="+mn-ea"/>
            </a:endParaRPr>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100" name="文本框 99"/>
          <p:cNvSpPr txBox="1"/>
          <p:nvPr/>
        </p:nvSpPr>
        <p:spPr>
          <a:xfrm>
            <a:off x="149860" y="828675"/>
            <a:ext cx="11680825" cy="5883910"/>
          </a:xfrm>
          <a:prstGeom prst="rect">
            <a:avLst/>
          </a:prstGeom>
          <a:noFill/>
          <a:ln w="9525">
            <a:noFill/>
          </a:ln>
        </p:spPr>
        <p:txBody>
          <a:bodyPr wrap="square">
            <a:noAutofit/>
          </a:bodyPr>
          <a:p>
            <a:pPr indent="406400"/>
            <a:r>
              <a:rPr b="1">
                <a:solidFill>
                  <a:schemeClr val="tx1"/>
                </a:solidFill>
                <a:latin typeface="仿宋" panose="02010609060101010101" charset="-122"/>
                <a:ea typeface="仿宋" panose="02010609060101010101" charset="-122"/>
                <a:cs typeface="仿宋" panose="02010609060101010101" charset="-122"/>
                <a:sym typeface="+mn-ea"/>
              </a:rPr>
              <a:t>托什干河为阿克苏河的第二大支流，该河纵贯乌什县全境是乌什县灌溉、发电的主要水源。该河段早期修建了秋格尔引水枢纽，该枢纽为拦河工程，其下游修建了长达27.45km秋格尔总干渠。2007年5月阿克苏地区水利局审查通过了《秋格尔干渠上段水电梯级开发工程规划》，并完成了秋格尔干渠上段的改建，使引水能力由原先的20m3/s提高到85m3/s，在满足灌区用水的前提下，充分利用秋格尔干渠上段的水能资源（总落差136.8m）进行发电，在干渠上段及退水渠采用五级引水式开发方案依次布置亚曼苏、上五里铺、苏介堤、燕子山四级水电站，在退水渠上布置第五级河口水电站。</a:t>
            </a:r>
            <a:endParaRPr lang="zh-CN" b="1">
              <a:solidFill>
                <a:schemeClr val="tx1"/>
              </a:solidFill>
              <a:latin typeface="仿宋" panose="02010609060101010101" charset="-122"/>
              <a:ea typeface="仿宋" panose="02010609060101010101" charset="-122"/>
              <a:cs typeface="仿宋" panose="02010609060101010101" charset="-122"/>
              <a:sym typeface="+mn-ea"/>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pic>
        <p:nvPicPr>
          <p:cNvPr id="118" name="IM 118"/>
          <p:cNvPicPr/>
          <p:nvPr/>
        </p:nvPicPr>
        <p:blipFill>
          <a:blip r:embed="rId2"/>
          <a:stretch>
            <a:fillRect/>
          </a:stretch>
        </p:blipFill>
        <p:spPr>
          <a:xfrm>
            <a:off x="1818005" y="2520315"/>
            <a:ext cx="8018145" cy="4192270"/>
          </a:xfrm>
          <a:prstGeom prst="rect">
            <a:avLst/>
          </a:prstGeom>
        </p:spPr>
      </p:pic>
      <p:sp>
        <p:nvSpPr>
          <p:cNvPr id="6" name="文本框 5"/>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1</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秋格尔干渠</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流域</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概况</a:t>
            </a:r>
            <a:endPar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6" name="文本框 5"/>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1</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秋格尔干渠</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流域</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概况</a:t>
            </a:r>
            <a:endPar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pic>
        <p:nvPicPr>
          <p:cNvPr id="11" name="图片 10" descr="39b669d391a979837dfe30739d3efe8"/>
          <p:cNvPicPr>
            <a:picLocks noChangeAspect="1"/>
          </p:cNvPicPr>
          <p:nvPr/>
        </p:nvPicPr>
        <p:blipFill>
          <a:blip r:embed="rId2"/>
          <a:stretch>
            <a:fillRect/>
          </a:stretch>
        </p:blipFill>
        <p:spPr>
          <a:xfrm>
            <a:off x="739140" y="783590"/>
            <a:ext cx="10590530" cy="5846445"/>
          </a:xfrm>
          <a:prstGeom prst="rect">
            <a:avLst/>
          </a:prstGeom>
        </p:spPr>
      </p:pic>
      <p:sp>
        <p:nvSpPr>
          <p:cNvPr id="2" name="文本框 1"/>
          <p:cNvSpPr txBox="1"/>
          <p:nvPr/>
        </p:nvSpPr>
        <p:spPr>
          <a:xfrm>
            <a:off x="4492625" y="415290"/>
            <a:ext cx="3471545" cy="368300"/>
          </a:xfrm>
          <a:prstGeom prst="rect">
            <a:avLst/>
          </a:prstGeom>
          <a:noFill/>
        </p:spPr>
        <p:txBody>
          <a:bodyPr wrap="square" rtlCol="0">
            <a:spAutoFit/>
          </a:bodyPr>
          <a:p>
            <a:r>
              <a:rPr lang="en-US" altLang="zh-CN">
                <a:solidFill>
                  <a:schemeClr val="tx1"/>
                </a:solidFill>
                <a:latin typeface="黑体" panose="02010609060101010101" charset="-122"/>
                <a:ea typeface="黑体" panose="02010609060101010101" charset="-122"/>
                <a:cs typeface="汉仪雅酷黑简" panose="00020600040101010101" charset="-122"/>
                <a:sym typeface="+mn-ea"/>
              </a:rPr>
              <a:t>秋格尔干渠</a:t>
            </a:r>
            <a:r>
              <a:rPr lang="zh-CN" altLang="en-US">
                <a:solidFill>
                  <a:schemeClr val="tx1"/>
                </a:solidFill>
                <a:latin typeface="黑体" panose="02010609060101010101" charset="-122"/>
                <a:ea typeface="黑体" panose="02010609060101010101" charset="-122"/>
              </a:rPr>
              <a:t>流域电站分布图</a:t>
            </a:r>
            <a:endParaRPr lang="zh-CN" altLang="en-US">
              <a:solidFill>
                <a:schemeClr val="tx1"/>
              </a:solidFill>
              <a:latin typeface="黑体" panose="02010609060101010101" charset="-122"/>
              <a:ea typeface="黑体" panose="02010609060101010101" charset="-122"/>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sp>
        <p:nvSpPr>
          <p:cNvPr id="5" name="文本框 4"/>
          <p:cNvSpPr txBox="1"/>
          <p:nvPr/>
        </p:nvSpPr>
        <p:spPr>
          <a:xfrm>
            <a:off x="334645" y="697865"/>
            <a:ext cx="11522710" cy="1650365"/>
          </a:xfrm>
          <a:prstGeom prst="rect">
            <a:avLst/>
          </a:prstGeom>
          <a:noFill/>
          <a:ln w="9525">
            <a:noFill/>
          </a:ln>
        </p:spPr>
        <p:txBody>
          <a:bodyPr wrap="square">
            <a:noAutofit/>
          </a:bodyPr>
          <a:p>
            <a:pPr indent="406400" fontAlgn="auto">
              <a:lnSpc>
                <a:spcPct val="150000"/>
              </a:lnSpc>
            </a:pPr>
            <a:endParaRPr sz="2000" b="1">
              <a:solidFill>
                <a:schemeClr val="accent1"/>
              </a:solidFill>
              <a:latin typeface="仿宋" panose="02010609060101010101" charset="-122"/>
              <a:ea typeface="仿宋" panose="02010609060101010101" charset="-122"/>
              <a:cs typeface="仿宋" panose="02010609060101010101" charset="-122"/>
            </a:endParaRPr>
          </a:p>
          <a:p>
            <a:pPr indent="406400" fontAlgn="auto">
              <a:lnSpc>
                <a:spcPct val="150000"/>
              </a:lnSpc>
            </a:pPr>
            <a:endParaRPr sz="2000" b="1">
              <a:solidFill>
                <a:schemeClr val="accent1"/>
              </a:solidFill>
              <a:latin typeface="仿宋" panose="02010609060101010101" charset="-122"/>
              <a:ea typeface="仿宋" panose="02010609060101010101" charset="-122"/>
              <a:cs typeface="仿宋" panose="02010609060101010101" charset="-122"/>
            </a:endParaRPr>
          </a:p>
          <a:p>
            <a:pPr indent="406400" fontAlgn="auto">
              <a:lnSpc>
                <a:spcPct val="150000"/>
              </a:lnSpc>
            </a:pPr>
            <a:endParaRPr sz="2000" b="1">
              <a:solidFill>
                <a:schemeClr val="accent1"/>
              </a:solidFill>
              <a:latin typeface="仿宋" panose="02010609060101010101" charset="-122"/>
              <a:ea typeface="仿宋" panose="02010609060101010101" charset="-122"/>
              <a:cs typeface="仿宋" panose="02010609060101010101" charset="-122"/>
            </a:endParaRPr>
          </a:p>
          <a:p>
            <a:pPr indent="406400" fontAlgn="auto">
              <a:lnSpc>
                <a:spcPct val="150000"/>
              </a:lnSpc>
            </a:pPr>
            <a:endParaRPr sz="2000" b="1">
              <a:solidFill>
                <a:schemeClr val="accent1"/>
              </a:solidFill>
              <a:latin typeface="仿宋" panose="02010609060101010101" charset="-122"/>
              <a:ea typeface="仿宋" panose="02010609060101010101" charset="-122"/>
              <a:cs typeface="仿宋" panose="02010609060101010101" charset="-122"/>
            </a:endParaRPr>
          </a:p>
          <a:p>
            <a:pPr indent="406400" fontAlgn="auto">
              <a:lnSpc>
                <a:spcPct val="150000"/>
              </a:lnSpc>
            </a:pPr>
            <a:endParaRPr sz="2000" b="1">
              <a:solidFill>
                <a:schemeClr val="accent1"/>
              </a:solidFill>
              <a:latin typeface="仿宋" panose="02010609060101010101" charset="-122"/>
              <a:ea typeface="仿宋" panose="02010609060101010101" charset="-122"/>
              <a:cs typeface="仿宋" panose="02010609060101010101" charset="-122"/>
              <a:sym typeface="+mn-ea"/>
            </a:endParaRPr>
          </a:p>
        </p:txBody>
      </p:sp>
      <p:sp>
        <p:nvSpPr>
          <p:cNvPr id="10" name="文本框 9"/>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2</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目标电站</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12" name="表格 11"/>
          <p:cNvGraphicFramePr/>
          <p:nvPr>
            <p:custDataLst>
              <p:tags r:id="rId2"/>
            </p:custDataLst>
          </p:nvPr>
        </p:nvGraphicFramePr>
        <p:xfrm>
          <a:off x="334010" y="574040"/>
          <a:ext cx="11423650" cy="3975735"/>
        </p:xfrm>
        <a:graphic>
          <a:graphicData uri="http://schemas.openxmlformats.org/drawingml/2006/table">
            <a:tbl>
              <a:tblPr/>
              <a:tblGrid>
                <a:gridCol w="321945"/>
                <a:gridCol w="1252855"/>
                <a:gridCol w="787400"/>
                <a:gridCol w="587375"/>
                <a:gridCol w="665480"/>
                <a:gridCol w="456565"/>
                <a:gridCol w="586740"/>
                <a:gridCol w="786765"/>
                <a:gridCol w="722630"/>
                <a:gridCol w="720090"/>
                <a:gridCol w="1385570"/>
                <a:gridCol w="788670"/>
                <a:gridCol w="786765"/>
                <a:gridCol w="786130"/>
                <a:gridCol w="788670"/>
              </a:tblGrid>
              <a:tr h="307340">
                <a:tc gridSpan="15">
                  <a:txBody>
                    <a:bodyPr/>
                    <a:p>
                      <a:pPr indent="0" algn="ctr">
                        <a:buNone/>
                      </a:pPr>
                      <a:r>
                        <a:rPr lang="zh-CN" sz="1600" b="1">
                          <a:solidFill>
                            <a:schemeClr val="tx1"/>
                          </a:solidFill>
                          <a:latin typeface="黑体" panose="02010609060101010101" charset="-122"/>
                          <a:ea typeface="黑体" panose="02010609060101010101" charset="-122"/>
                          <a:sym typeface="+mn-ea"/>
                        </a:rPr>
                        <a:t>托什干河秋格尔干渠</a:t>
                      </a:r>
                      <a:r>
                        <a:rPr lang="zh-CN" sz="1600" b="1">
                          <a:solidFill>
                            <a:schemeClr val="tx1"/>
                          </a:solidFill>
                          <a:latin typeface="黑体" panose="02010609060101010101" charset="-122"/>
                          <a:ea typeface="黑体" panose="02010609060101010101" charset="-122"/>
                        </a:rPr>
                        <a:t>小水电信息汇总表</a:t>
                      </a:r>
                      <a:endParaRPr lang="zh-CN" sz="1600" b="1">
                        <a:solidFill>
                          <a:schemeClr val="tx1"/>
                        </a:solidFill>
                        <a:latin typeface="黑体" panose="02010609060101010101" charset="-122"/>
                        <a:ea typeface="黑体" panose="02010609060101010101" charset="-122"/>
                      </a:endParaRPr>
                    </a:p>
                  </a:txBody>
                  <a:tcPr marL="12700" marR="12700" marT="12700" vert="horz" anchor="ctr" anchorCtr="0">
                    <a:lnL>
                      <a:noFill/>
                    </a:lnL>
                    <a:lnR cap="flat">
                      <a:noFill/>
                    </a:lnR>
                    <a:lnT cap="flat">
                      <a:noFill/>
                    </a:lnT>
                    <a:lnB w="12700">
                      <a:solidFill>
                        <a:schemeClr val="accent1">
                          <a:lumMod val="50000"/>
                        </a:schemeClr>
                      </a:solidFill>
                      <a:prstDash val="solid"/>
                    </a:lnB>
                    <a:lnTlToBr>
                      <a:noFill/>
                    </a:lnTlToBr>
                    <a:lnBlToTr>
                      <a:noFill/>
                    </a:lnBlToTr>
                    <a:noFill/>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c hMerge="1">
                  <a:tcPr>
                    <a:lnT cap="flat">
                      <a:noFill/>
                    </a:lnT>
                    <a:lnB w="12700">
                      <a:solidFill>
                        <a:schemeClr val="accent1">
                          <a:lumMod val="50000"/>
                        </a:schemeClr>
                      </a:solidFill>
                      <a:prstDash val="solid"/>
                    </a:lnB>
                  </a:tcPr>
                </a:tc>
              </a:tr>
              <a:tr h="523875">
                <a:tc>
                  <a:txBody>
                    <a:bodyPr/>
                    <a:p>
                      <a:pPr indent="0" algn="ctr">
                        <a:buNone/>
                      </a:pPr>
                      <a:r>
                        <a:rPr lang="zh-CN" sz="1000" b="1">
                          <a:solidFill>
                            <a:schemeClr val="tx1"/>
                          </a:solidFill>
                          <a:latin typeface="Arial" panose="020B0604020202020204" pitchFamily="34" charset="0"/>
                          <a:ea typeface="仿宋" panose="02010609060101010101" charset="-122"/>
                        </a:rPr>
                        <a:t>序号</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水电站名称</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并网时间</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分类整改评估结果</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52"/>
                        </a:rPr>
                        <a:t>装机容量(kW)</a:t>
                      </a:r>
                      <a:endParaRPr lang="zh-CN" altLang="en-US" sz="10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52"/>
                        </a:rPr>
                        <a:t>水头</a:t>
                      </a:r>
                      <a:endParaRPr lang="zh-CN" altLang="en-US" sz="10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52"/>
                        </a:rPr>
                        <a:t>设计流量</a:t>
                      </a:r>
                      <a:endParaRPr lang="zh-CN" altLang="en-US" sz="10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52"/>
                        </a:rPr>
                        <a:t>年均发电量</a:t>
                      </a:r>
                      <a:endParaRPr lang="zh-CN" altLang="en-US" sz="10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52"/>
                        </a:rPr>
                        <a:t>利用小时数</a:t>
                      </a:r>
                      <a:endParaRPr lang="zh-CN" altLang="en-US" sz="10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52"/>
                        </a:rPr>
                        <a:t>上网电价</a:t>
                      </a:r>
                      <a:endParaRPr lang="zh-CN" altLang="en-US" sz="10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土地性质</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缺项1</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52"/>
                        </a:rPr>
                        <a:t>缺项2</a:t>
                      </a:r>
                      <a:endParaRPr lang="zh-CN" altLang="en-US" sz="10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52"/>
                        </a:rPr>
                        <a:t>缺项3</a:t>
                      </a:r>
                      <a:endParaRPr lang="zh-CN" altLang="en-US" sz="10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52"/>
                        </a:rPr>
                        <a:t>缺项4</a:t>
                      </a:r>
                      <a:endParaRPr lang="zh-CN" altLang="en-US" sz="10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r>
              <a:tr h="524510">
                <a:tc>
                  <a:txBody>
                    <a:bodyPr/>
                    <a:p>
                      <a:pPr indent="0" algn="ctr">
                        <a:buNone/>
                      </a:pPr>
                      <a:r>
                        <a:rPr lang="en-US" sz="1000" b="1">
                          <a:solidFill>
                            <a:schemeClr val="tx1"/>
                          </a:solidFill>
                          <a:latin typeface="仿宋" panose="02010609060101010101" charset="-122"/>
                        </a:rPr>
                        <a:t>1</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燕泉水电站（燕子山增效扩容电站）</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2014年</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整改</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7400</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3,100.60</a:t>
                      </a:r>
                      <a:endParaRPr 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4,190</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0.235</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划拨（有不动产证）</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环保验收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水土保持验收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安全生产标准化</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竣工验收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r>
              <a:tr h="523875">
                <a:tc>
                  <a:txBody>
                    <a:bodyPr/>
                    <a:p>
                      <a:pPr indent="0" algn="ctr">
                        <a:buNone/>
                      </a:pPr>
                      <a:r>
                        <a:rPr lang="en-US" sz="1000" b="1">
                          <a:solidFill>
                            <a:schemeClr val="tx1"/>
                          </a:solidFill>
                          <a:latin typeface="仿宋" panose="02010609060101010101" charset="-122"/>
                        </a:rPr>
                        <a:t>2</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燕子山水</a:t>
                      </a:r>
                      <a:r>
                        <a:rPr lang="zh-CN" sz="1000" b="1">
                          <a:solidFill>
                            <a:schemeClr val="tx1"/>
                          </a:solidFill>
                          <a:latin typeface="Arial" panose="020B0604020202020204" pitchFamily="34" charset="0"/>
                          <a:ea typeface="仿宋" panose="02010609060101010101" charset="-122"/>
                        </a:rPr>
                        <a:t>电站</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1984年</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整改</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2400</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386.25</a:t>
                      </a:r>
                      <a:endParaRPr 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1,609</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0.235</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划拨（有不动产证）</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环保验收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水土保持验收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400" b="1">
                        <a:solidFill>
                          <a:schemeClr val="tx1"/>
                        </a:solidFill>
                        <a:latin typeface="Arial" panose="020B0604020202020204" charset="-52"/>
                      </a:endParaRPr>
                    </a:p>
                  </a:txBody>
                  <a:tcPr marL="12700" marR="12700" marT="12700" vert="horz" anchor="t"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r>
              <a:tr h="523875">
                <a:tc>
                  <a:txBody>
                    <a:bodyPr/>
                    <a:p>
                      <a:pPr indent="0" algn="ctr">
                        <a:buNone/>
                      </a:pPr>
                      <a:r>
                        <a:rPr lang="en-US" sz="1000" b="1">
                          <a:solidFill>
                            <a:schemeClr val="tx1"/>
                          </a:solidFill>
                          <a:latin typeface="仿宋" panose="02010609060101010101" charset="-122"/>
                        </a:rPr>
                        <a:t>3</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河口水电站</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2014年8月</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整改</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15200</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28.74</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72</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7,613.20</a:t>
                      </a:r>
                      <a:endParaRPr 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5,009</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0.231</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划拨（有不动产证）</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竣工验收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水土保持验收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r>
              <a:tr h="523875">
                <a:tc>
                  <a:txBody>
                    <a:bodyPr/>
                    <a:p>
                      <a:pPr indent="0" algn="ctr">
                        <a:buNone/>
                      </a:pPr>
                      <a:r>
                        <a:rPr lang="en-US" sz="1000" b="1">
                          <a:solidFill>
                            <a:schemeClr val="tx1"/>
                          </a:solidFill>
                          <a:latin typeface="仿宋" panose="02010609060101010101" charset="-122"/>
                        </a:rPr>
                        <a:t>4</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上五里铺</a:t>
                      </a:r>
                      <a:r>
                        <a:rPr lang="zh-CN" sz="1000" b="1">
                          <a:solidFill>
                            <a:schemeClr val="tx1"/>
                          </a:solidFill>
                          <a:latin typeface="Arial" panose="020B0604020202020204" pitchFamily="34" charset="0"/>
                          <a:ea typeface="仿宋" panose="02010609060101010101" charset="-122"/>
                        </a:rPr>
                        <a:t>水电站</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2009年10月</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整改</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9100</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16.3</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65</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5,172.00</a:t>
                      </a:r>
                      <a:endParaRPr 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5,684</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0.231</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划拨（有土地使用证）</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竣工验收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水土保持验收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r>
              <a:tr h="524510">
                <a:tc>
                  <a:txBody>
                    <a:bodyPr/>
                    <a:p>
                      <a:pPr indent="0" algn="ctr">
                        <a:buNone/>
                      </a:pPr>
                      <a:r>
                        <a:rPr lang="en-US" sz="1000" b="1">
                          <a:solidFill>
                            <a:schemeClr val="tx1"/>
                          </a:solidFill>
                          <a:latin typeface="仿宋" panose="02010609060101010101" charset="-122"/>
                        </a:rPr>
                        <a:t>5</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苏介堤水</a:t>
                      </a:r>
                      <a:r>
                        <a:rPr lang="zh-CN" sz="1000" b="1">
                          <a:solidFill>
                            <a:schemeClr val="tx1"/>
                          </a:solidFill>
                          <a:latin typeface="Arial" panose="020B0604020202020204" pitchFamily="34" charset="0"/>
                          <a:ea typeface="仿宋" panose="02010609060101010101" charset="-122"/>
                        </a:rPr>
                        <a:t>电站</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2012年8月</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整改</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11200</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16.3</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85</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4,793.80</a:t>
                      </a:r>
                      <a:endParaRPr 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4,280</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0.231</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划拨（有土地使用证）</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竣工验收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水土保持验收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r>
              <a:tr h="523875">
                <a:tc>
                  <a:txBody>
                    <a:bodyPr/>
                    <a:p>
                      <a:pPr indent="0" algn="ctr">
                        <a:buNone/>
                      </a:pPr>
                      <a:r>
                        <a:rPr lang="en-US" sz="1000" b="1">
                          <a:solidFill>
                            <a:schemeClr val="tx1"/>
                          </a:solidFill>
                          <a:latin typeface="仿宋" panose="02010609060101010101" charset="-122"/>
                        </a:rPr>
                        <a:t>6</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亚曼苏水</a:t>
                      </a:r>
                      <a:r>
                        <a:rPr lang="zh-CN" sz="1000" b="1">
                          <a:solidFill>
                            <a:schemeClr val="tx1"/>
                          </a:solidFill>
                          <a:latin typeface="Arial" panose="020B0604020202020204" pitchFamily="34" charset="0"/>
                          <a:ea typeface="仿宋" panose="02010609060101010101" charset="-122"/>
                        </a:rPr>
                        <a:t>电站</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2013年12月</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整改</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4200</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7.2</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86</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1,586.20</a:t>
                      </a:r>
                      <a:endParaRPr 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3,777</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en-US" sz="1000" b="1">
                          <a:solidFill>
                            <a:schemeClr val="tx1"/>
                          </a:solidFill>
                          <a:latin typeface="仿宋" panose="02010609060101010101" charset="-122"/>
                        </a:rPr>
                        <a:t>0.231</a:t>
                      </a: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划拨（有土地使用证）</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竣工验收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r>
                        <a:rPr lang="zh-CN" sz="1000" b="1">
                          <a:solidFill>
                            <a:schemeClr val="tx1"/>
                          </a:solidFill>
                          <a:latin typeface="Arial" panose="020B0604020202020204" pitchFamily="34" charset="0"/>
                          <a:ea typeface="仿宋" panose="02010609060101010101" charset="-122"/>
                        </a:rPr>
                        <a:t>水土保持验收</a:t>
                      </a:r>
                      <a:endParaRPr lang="zh-CN" altLang="en-US" sz="10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c>
                  <a:txBody>
                    <a:bodyPr/>
                    <a:p>
                      <a:pPr indent="0" algn="ctr">
                        <a:buNone/>
                      </a:pPr>
                      <a:endParaRPr lang="en-US" altLang="en-US" sz="1000" b="1">
                        <a:solidFill>
                          <a:schemeClr val="tx1"/>
                        </a:solidFill>
                        <a:latin typeface="仿宋" panose="02010609060101010101" charset="-122"/>
                      </a:endParaRPr>
                    </a:p>
                  </a:txBody>
                  <a:tcPr marL="12700" marR="12700" marT="12700" vert="horz" anchor="ctr" anchorCtr="0">
                    <a:lnL w="12700">
                      <a:solidFill>
                        <a:schemeClr val="accent1">
                          <a:lumMod val="50000"/>
                        </a:schemeClr>
                      </a:solidFill>
                      <a:prstDash val="solid"/>
                    </a:lnL>
                    <a:lnR w="12700">
                      <a:solidFill>
                        <a:schemeClr val="accent1">
                          <a:lumMod val="50000"/>
                        </a:schemeClr>
                      </a:solidFill>
                      <a:prstDash val="solid"/>
                    </a:lnR>
                    <a:lnT w="12700">
                      <a:solidFill>
                        <a:schemeClr val="accent1">
                          <a:lumMod val="50000"/>
                        </a:schemeClr>
                      </a:solidFill>
                      <a:prstDash val="solid"/>
                    </a:lnT>
                    <a:lnB w="12700">
                      <a:solidFill>
                        <a:schemeClr val="accent1">
                          <a:lumMod val="50000"/>
                        </a:schemeClr>
                      </a:solidFill>
                      <a:prstDash val="solid"/>
                    </a:lnB>
                    <a:lnTlToBr>
                      <a:noFill/>
                    </a:lnTlToBr>
                    <a:lnBlToTr>
                      <a:noFill/>
                    </a:lnBlToTr>
                    <a:noFill/>
                  </a:tcPr>
                </a:tc>
              </a:tr>
            </a:tbl>
          </a:graphicData>
        </a:graphic>
      </p:graphicFrame>
      <p:sp>
        <p:nvSpPr>
          <p:cNvPr id="13" name="文本框 12"/>
          <p:cNvSpPr txBox="1"/>
          <p:nvPr/>
        </p:nvSpPr>
        <p:spPr>
          <a:xfrm>
            <a:off x="235585" y="4606925"/>
            <a:ext cx="11522710" cy="1650365"/>
          </a:xfrm>
          <a:prstGeom prst="rect">
            <a:avLst/>
          </a:prstGeom>
          <a:noFill/>
          <a:ln w="9525">
            <a:noFill/>
          </a:ln>
        </p:spPr>
        <p:txBody>
          <a:bodyPr wrap="square">
            <a:noAutofit/>
          </a:bodyPr>
          <a:p>
            <a:pPr indent="406400" fontAlgn="auto">
              <a:lnSpc>
                <a:spcPct val="150000"/>
              </a:lnSpc>
            </a:pPr>
            <a:r>
              <a:rPr lang="zh-CN" sz="1600" b="1">
                <a:solidFill>
                  <a:schemeClr val="tx1"/>
                </a:solidFill>
                <a:latin typeface="仿宋" panose="02010609060101010101" charset="-122"/>
                <a:ea typeface="仿宋" panose="02010609060101010101" charset="-122"/>
                <a:cs typeface="仿宋" panose="02010609060101010101" charset="-122"/>
                <a:sym typeface="+mn-ea"/>
              </a:rPr>
              <a:t>建设于</a:t>
            </a:r>
            <a:r>
              <a:rPr sz="1600" b="1">
                <a:solidFill>
                  <a:schemeClr val="tx1"/>
                </a:solidFill>
                <a:latin typeface="仿宋" panose="02010609060101010101" charset="-122"/>
                <a:ea typeface="仿宋" panose="02010609060101010101" charset="-122"/>
                <a:cs typeface="仿宋" panose="02010609060101010101" charset="-122"/>
                <a:sym typeface="+mn-ea"/>
              </a:rPr>
              <a:t>托什干河秋格尔干渠</a:t>
            </a:r>
            <a:r>
              <a:rPr lang="zh-CN" sz="1600" b="1">
                <a:solidFill>
                  <a:schemeClr val="tx1"/>
                </a:solidFill>
                <a:latin typeface="仿宋" panose="02010609060101010101" charset="-122"/>
                <a:ea typeface="仿宋" panose="02010609060101010101" charset="-122"/>
                <a:cs typeface="仿宋" panose="02010609060101010101" charset="-122"/>
                <a:sym typeface="+mn-ea"/>
              </a:rPr>
              <a:t>的</a:t>
            </a:r>
            <a:r>
              <a:rPr lang="zh-CN" sz="1600" b="1">
                <a:solidFill>
                  <a:schemeClr val="tx1"/>
                </a:solidFill>
                <a:latin typeface="Arial" panose="020B0604020202020204" pitchFamily="34" charset="0"/>
                <a:ea typeface="仿宋" panose="02010609060101010101" charset="-122"/>
                <a:sym typeface="+mn-ea"/>
              </a:rPr>
              <a:t>燕泉水电站属于燕子山水站的增效扩容电站，两座电站经营状况相对较差，已完工多年</a:t>
            </a:r>
            <a:r>
              <a:rPr lang="zh-CN" sz="1600" b="1">
                <a:solidFill>
                  <a:schemeClr val="tx1"/>
                </a:solidFill>
                <a:latin typeface="Arial" panose="020B0604020202020204" pitchFamily="34" charset="0"/>
                <a:ea typeface="仿宋" panose="02010609060101010101" charset="-122"/>
                <a:sym typeface="+mn-ea"/>
              </a:rPr>
              <a:t>但缺失合规性手续较多，因此不在目标电站清单中。</a:t>
            </a:r>
            <a:endParaRPr lang="zh-CN" sz="1600" b="1">
              <a:solidFill>
                <a:schemeClr val="tx1"/>
              </a:solidFill>
              <a:latin typeface="Arial" panose="020B0604020202020204" pitchFamily="34" charset="0"/>
              <a:ea typeface="仿宋" panose="02010609060101010101" charset="-122"/>
              <a:sym typeface="+mn-ea"/>
            </a:endParaRPr>
          </a:p>
          <a:p>
            <a:pPr indent="406400" fontAlgn="auto">
              <a:lnSpc>
                <a:spcPct val="150000"/>
              </a:lnSpc>
            </a:pPr>
            <a:r>
              <a:rPr sz="1600" b="1">
                <a:solidFill>
                  <a:schemeClr val="tx1"/>
                </a:solidFill>
                <a:latin typeface="仿宋" panose="02010609060101010101" charset="-122"/>
                <a:ea typeface="仿宋" panose="02010609060101010101" charset="-122"/>
                <a:cs typeface="仿宋" panose="02010609060101010101" charset="-122"/>
                <a:sym typeface="+mn-ea"/>
              </a:rPr>
              <a:t>河口水电站、上五里铺</a:t>
            </a:r>
            <a:r>
              <a:rPr lang="zh-CN" sz="1600" b="1">
                <a:solidFill>
                  <a:schemeClr val="tx1"/>
                </a:solidFill>
                <a:latin typeface="仿宋" panose="02010609060101010101" charset="-122"/>
                <a:ea typeface="仿宋" panose="02010609060101010101" charset="-122"/>
                <a:cs typeface="仿宋" panose="02010609060101010101" charset="-122"/>
                <a:sym typeface="+mn-ea"/>
              </a:rPr>
              <a:t>水</a:t>
            </a:r>
            <a:r>
              <a:rPr sz="1600" b="1">
                <a:solidFill>
                  <a:schemeClr val="tx1"/>
                </a:solidFill>
                <a:latin typeface="仿宋" panose="02010609060101010101" charset="-122"/>
                <a:ea typeface="仿宋" panose="02010609060101010101" charset="-122"/>
                <a:cs typeface="仿宋" panose="02010609060101010101" charset="-122"/>
                <a:sym typeface="+mn-ea"/>
              </a:rPr>
              <a:t>电站、苏介堤水</a:t>
            </a:r>
            <a:r>
              <a:rPr lang="zh-CN" sz="1600" b="1">
                <a:solidFill>
                  <a:schemeClr val="tx1"/>
                </a:solidFill>
                <a:latin typeface="仿宋" panose="02010609060101010101" charset="-122"/>
                <a:ea typeface="仿宋" panose="02010609060101010101" charset="-122"/>
                <a:cs typeface="仿宋" panose="02010609060101010101" charset="-122"/>
                <a:sym typeface="+mn-ea"/>
              </a:rPr>
              <a:t>电</a:t>
            </a:r>
            <a:r>
              <a:rPr sz="1600" b="1">
                <a:solidFill>
                  <a:schemeClr val="tx1"/>
                </a:solidFill>
                <a:latin typeface="仿宋" panose="02010609060101010101" charset="-122"/>
                <a:ea typeface="仿宋" panose="02010609060101010101" charset="-122"/>
                <a:cs typeface="仿宋" panose="02010609060101010101" charset="-122"/>
                <a:sym typeface="+mn-ea"/>
              </a:rPr>
              <a:t>站</a:t>
            </a:r>
            <a:r>
              <a:rPr lang="zh-CN" sz="1600" b="1">
                <a:solidFill>
                  <a:schemeClr val="tx1"/>
                </a:solidFill>
                <a:latin typeface="仿宋" panose="02010609060101010101" charset="-122"/>
                <a:ea typeface="仿宋" panose="02010609060101010101" charset="-122"/>
                <a:cs typeface="仿宋" panose="02010609060101010101" charset="-122"/>
                <a:sym typeface="+mn-ea"/>
              </a:rPr>
              <a:t>和</a:t>
            </a:r>
            <a:r>
              <a:rPr sz="1600" b="1">
                <a:solidFill>
                  <a:schemeClr val="tx1"/>
                </a:solidFill>
                <a:latin typeface="仿宋" panose="02010609060101010101" charset="-122"/>
                <a:ea typeface="仿宋" panose="02010609060101010101" charset="-122"/>
                <a:cs typeface="仿宋" panose="02010609060101010101" charset="-122"/>
                <a:sym typeface="+mn-ea"/>
              </a:rPr>
              <a:t>亚曼苏水</a:t>
            </a:r>
            <a:r>
              <a:rPr lang="zh-CN" sz="1600" b="1">
                <a:solidFill>
                  <a:schemeClr val="tx1"/>
                </a:solidFill>
                <a:latin typeface="仿宋" panose="02010609060101010101" charset="-122"/>
                <a:ea typeface="仿宋" panose="02010609060101010101" charset="-122"/>
                <a:cs typeface="仿宋" panose="02010609060101010101" charset="-122"/>
                <a:sym typeface="+mn-ea"/>
              </a:rPr>
              <a:t>电</a:t>
            </a:r>
            <a:r>
              <a:rPr sz="1600" b="1">
                <a:solidFill>
                  <a:schemeClr val="tx1"/>
                </a:solidFill>
                <a:latin typeface="仿宋" panose="02010609060101010101" charset="-122"/>
                <a:ea typeface="仿宋" panose="02010609060101010101" charset="-122"/>
                <a:cs typeface="仿宋" panose="02010609060101010101" charset="-122"/>
                <a:sym typeface="+mn-ea"/>
              </a:rPr>
              <a:t>站，</a:t>
            </a:r>
            <a:r>
              <a:rPr lang="zh-CN" altLang="en-US" sz="1600" b="1">
                <a:solidFill>
                  <a:schemeClr val="tx1"/>
                </a:solidFill>
                <a:latin typeface="仿宋" panose="02010609060101010101" charset="-122"/>
                <a:ea typeface="仿宋" panose="02010609060101010101" charset="-122"/>
                <a:cs typeface="仿宋" panose="02010609060101010101" charset="-122"/>
                <a:sym typeface="+mn-ea"/>
              </a:rPr>
              <a:t>经营数据良好。合规性手续中初步了解到缺少水土保持验收和竣工验收，土地均为划拨，已办理土地证或不动产证。</a:t>
            </a:r>
            <a:r>
              <a:rPr sz="1600" b="1">
                <a:solidFill>
                  <a:schemeClr val="tx1"/>
                </a:solidFill>
                <a:latin typeface="仿宋" panose="02010609060101010101" charset="-122"/>
                <a:ea typeface="仿宋" panose="02010609060101010101" charset="-122"/>
                <a:cs typeface="仿宋" panose="02010609060101010101" charset="-122"/>
                <a:sym typeface="+mn-ea"/>
              </a:rPr>
              <a:t>业主</a:t>
            </a:r>
            <a:r>
              <a:rPr lang="zh-CN" sz="1600" b="1">
                <a:solidFill>
                  <a:schemeClr val="tx1"/>
                </a:solidFill>
                <a:latin typeface="仿宋" panose="02010609060101010101" charset="-122"/>
                <a:ea typeface="仿宋" panose="02010609060101010101" charset="-122"/>
                <a:cs typeface="仿宋" panose="02010609060101010101" charset="-122"/>
                <a:sym typeface="+mn-ea"/>
              </a:rPr>
              <a:t>均为</a:t>
            </a:r>
            <a:r>
              <a:rPr sz="1600" b="1">
                <a:solidFill>
                  <a:schemeClr val="tx1"/>
                </a:solidFill>
                <a:latin typeface="仿宋" panose="02010609060101010101" charset="-122"/>
                <a:ea typeface="仿宋" panose="02010609060101010101" charset="-122"/>
                <a:cs typeface="仿宋" panose="02010609060101010101" charset="-122"/>
                <a:sym typeface="+mn-ea"/>
              </a:rPr>
              <a:t>乌什县蓬源水电开发有限公司</a:t>
            </a:r>
            <a:r>
              <a:rPr lang="zh-CN" sz="1600" b="1">
                <a:solidFill>
                  <a:schemeClr val="tx1"/>
                </a:solidFill>
                <a:latin typeface="仿宋" panose="02010609060101010101" charset="-122"/>
                <a:ea typeface="仿宋" panose="02010609060101010101" charset="-122"/>
                <a:cs typeface="仿宋" panose="02010609060101010101" charset="-122"/>
                <a:sym typeface="+mn-ea"/>
              </a:rPr>
              <a:t>（</a:t>
            </a:r>
            <a:r>
              <a:rPr sz="1600" b="1">
                <a:solidFill>
                  <a:schemeClr val="tx1"/>
                </a:solidFill>
                <a:latin typeface="仿宋" panose="02010609060101010101" charset="-122"/>
                <a:ea typeface="仿宋" panose="02010609060101010101" charset="-122"/>
                <a:cs typeface="仿宋" panose="02010609060101010101" charset="-122"/>
                <a:sym typeface="+mn-ea"/>
              </a:rPr>
              <a:t>私企</a:t>
            </a:r>
            <a:r>
              <a:rPr lang="zh-CN" sz="1600" b="1">
                <a:solidFill>
                  <a:schemeClr val="tx1"/>
                </a:solidFill>
                <a:latin typeface="仿宋" panose="02010609060101010101" charset="-122"/>
                <a:ea typeface="仿宋" panose="02010609060101010101" charset="-122"/>
                <a:cs typeface="仿宋" panose="02010609060101010101" charset="-122"/>
                <a:sym typeface="+mn-ea"/>
              </a:rPr>
              <a:t>）。</a:t>
            </a:r>
            <a:endParaRPr b="1">
              <a:solidFill>
                <a:schemeClr val="accent1"/>
              </a:solidFill>
              <a:latin typeface="仿宋" panose="02010609060101010101" charset="-122"/>
              <a:ea typeface="仿宋" panose="02010609060101010101" charset="-122"/>
              <a:cs typeface="仿宋" panose="02010609060101010101" charset="-122"/>
            </a:endParaRPr>
          </a:p>
          <a:p>
            <a:pPr indent="406400" fontAlgn="auto">
              <a:lnSpc>
                <a:spcPct val="150000"/>
              </a:lnSpc>
            </a:pPr>
            <a:endParaRPr b="1">
              <a:solidFill>
                <a:schemeClr val="accent1"/>
              </a:solidFill>
              <a:latin typeface="仿宋" panose="02010609060101010101" charset="-122"/>
              <a:ea typeface="仿宋" panose="02010609060101010101" charset="-122"/>
              <a:cs typeface="仿宋" panose="02010609060101010101" charset="-122"/>
            </a:endParaRPr>
          </a:p>
          <a:p>
            <a:pPr indent="406400" fontAlgn="auto">
              <a:lnSpc>
                <a:spcPct val="150000"/>
              </a:lnSpc>
            </a:pPr>
            <a:endParaRPr sz="2000" b="1">
              <a:solidFill>
                <a:schemeClr val="accent1"/>
              </a:solidFill>
              <a:latin typeface="仿宋" panose="02010609060101010101" charset="-122"/>
              <a:ea typeface="仿宋" panose="02010609060101010101" charset="-122"/>
              <a:cs typeface="仿宋" panose="02010609060101010101" charset="-122"/>
            </a:endParaRPr>
          </a:p>
          <a:p>
            <a:pPr indent="406400" fontAlgn="auto">
              <a:lnSpc>
                <a:spcPct val="150000"/>
              </a:lnSpc>
            </a:pPr>
            <a:endParaRPr sz="2000" b="1">
              <a:solidFill>
                <a:schemeClr val="accent1"/>
              </a:solidFill>
              <a:latin typeface="仿宋" panose="02010609060101010101" charset="-122"/>
              <a:ea typeface="仿宋" panose="02010609060101010101" charset="-122"/>
              <a:cs typeface="仿宋" panose="02010609060101010101" charset="-122"/>
              <a:sym typeface="+mn-ea"/>
            </a:endParaRPr>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2"/>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sp>
        <p:nvSpPr>
          <p:cNvPr id="10" name="文本框 9"/>
          <p:cNvSpPr txBox="1"/>
          <p:nvPr/>
        </p:nvSpPr>
        <p:spPr>
          <a:xfrm>
            <a:off x="538480" y="299085"/>
            <a:ext cx="3499485"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3</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 电站经营与财务数据分析</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2" name="表格 1"/>
          <p:cNvGraphicFramePr/>
          <p:nvPr>
            <p:custDataLst>
              <p:tags r:id="rId3"/>
            </p:custDataLst>
          </p:nvPr>
        </p:nvGraphicFramePr>
        <p:xfrm>
          <a:off x="538480" y="697865"/>
          <a:ext cx="11134725" cy="2730500"/>
        </p:xfrm>
        <a:graphic>
          <a:graphicData uri="http://schemas.openxmlformats.org/drawingml/2006/table">
            <a:tbl>
              <a:tblPr/>
              <a:tblGrid>
                <a:gridCol w="1269365"/>
                <a:gridCol w="1504950"/>
                <a:gridCol w="1671955"/>
                <a:gridCol w="1672590"/>
                <a:gridCol w="1671955"/>
                <a:gridCol w="1671955"/>
                <a:gridCol w="1671955"/>
              </a:tblGrid>
              <a:tr h="382270">
                <a:tc gridSpan="7">
                  <a:txBody>
                    <a:bodyPr/>
                    <a:p>
                      <a:pPr indent="0" algn="ctr">
                        <a:buNone/>
                      </a:pPr>
                      <a:r>
                        <a:rPr lang="zh-CN" sz="1400" b="1">
                          <a:solidFill>
                            <a:srgbClr val="000000"/>
                          </a:solidFill>
                          <a:latin typeface="Arial" panose="020B0604020202020204" pitchFamily="34" charset="0"/>
                          <a:ea typeface="黑体" panose="02010609060101010101" charset="-122"/>
                        </a:rPr>
                        <a:t>发电数据统计表</a:t>
                      </a:r>
                      <a:endParaRPr lang="zh-CN" altLang="en-US" sz="1400" b="1">
                        <a:solidFill>
                          <a:srgbClr val="000000"/>
                        </a:solidFill>
                        <a:latin typeface="Arial" panose="020B0604020202020204" pitchFamily="34" charset="0"/>
                        <a:ea typeface="黑体" panose="02010609060101010101" charset="-122"/>
                      </a:endParaRPr>
                    </a:p>
                  </a:txBody>
                  <a:tcPr marL="12700" marR="12700" marT="12700" vert="horz" anchor="ctr" anchorCtr="0">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noFill/>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R cap="flat">
                      <a:noFill/>
                    </a:lnR>
                    <a:lnT cap="flat">
                      <a:noFill/>
                    </a:lnT>
                    <a:lnB w="6350" cap="flat" cmpd="sng">
                      <a:solidFill>
                        <a:srgbClr val="000000"/>
                      </a:solidFill>
                      <a:prstDash val="solid"/>
                      <a:headEnd type="none" w="med" len="med"/>
                      <a:tailEnd type="none" w="med" len="med"/>
                    </a:lnB>
                  </a:tcPr>
                </a:tc>
              </a:tr>
              <a:tr h="375285">
                <a:tc>
                  <a:txBody>
                    <a:bodyPr/>
                    <a:p>
                      <a:pPr marL="9525" indent="0" algn="ctr" fontAlgn="ctr"/>
                      <a:r>
                        <a:rPr lang="zh-CN" altLang="en-US" sz="1100" b="1" i="0">
                          <a:solidFill>
                            <a:srgbClr val="000000"/>
                          </a:solidFill>
                          <a:latin typeface="Arial" panose="020B0604020202020204"/>
                          <a:ea typeface="Arial" panose="020B0604020202020204"/>
                        </a:rPr>
                        <a:t>项目</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zh-CN" altLang="en-US" sz="1100" b="1" i="0">
                          <a:solidFill>
                            <a:srgbClr val="000000"/>
                          </a:solidFill>
                          <a:latin typeface="Arial" panose="020B0604020202020204"/>
                          <a:ea typeface="Arial" panose="020B0604020202020204"/>
                        </a:rPr>
                        <a:t>装机容量（</a:t>
                      </a:r>
                      <a:r>
                        <a:rPr lang="en-US" altLang="zh-CN" sz="1100" b="1" i="0">
                          <a:solidFill>
                            <a:srgbClr val="000000"/>
                          </a:solidFill>
                          <a:latin typeface="Arial" panose="020B0604020202020204"/>
                          <a:ea typeface="Arial" panose="020B0604020202020204"/>
                        </a:rPr>
                        <a:t>kw</a:t>
                      </a:r>
                      <a:r>
                        <a:rPr lang="zh-CN" altLang="en-US" sz="1100" b="1" i="0">
                          <a:solidFill>
                            <a:srgbClr val="000000"/>
                          </a:solidFill>
                          <a:latin typeface="Arial" panose="020B0604020202020204"/>
                          <a:ea typeface="Arial" panose="020B0604020202020204"/>
                        </a:rPr>
                        <a:t>）</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Arial" panose="020B0604020202020204"/>
                          <a:ea typeface="Arial" panose="020B0604020202020204"/>
                        </a:rPr>
                        <a:t>2018</a:t>
                      </a:r>
                      <a:r>
                        <a:rPr lang="zh-CN" altLang="en-US" sz="1100" b="1" i="0">
                          <a:solidFill>
                            <a:srgbClr val="000000"/>
                          </a:solidFill>
                          <a:latin typeface="Arial" panose="020B0604020202020204"/>
                          <a:ea typeface="Arial" panose="020B0604020202020204"/>
                        </a:rPr>
                        <a:t>年（万</a:t>
                      </a:r>
                      <a:r>
                        <a:rPr lang="en-US" altLang="zh-CN" sz="1100" b="1" i="0">
                          <a:solidFill>
                            <a:srgbClr val="000000"/>
                          </a:solidFill>
                          <a:latin typeface="Arial" panose="020B0604020202020204"/>
                          <a:ea typeface="Arial" panose="020B0604020202020204"/>
                        </a:rPr>
                        <a:t>kw.h</a:t>
                      </a:r>
                      <a:r>
                        <a:rPr lang="zh-CN" altLang="en-US" sz="1100" b="1" i="0">
                          <a:solidFill>
                            <a:srgbClr val="000000"/>
                          </a:solidFill>
                          <a:latin typeface="Arial" panose="020B0604020202020204"/>
                          <a:ea typeface="Arial" panose="020B0604020202020204"/>
                        </a:rPr>
                        <a:t>）</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Arial" panose="020B0604020202020204"/>
                          <a:ea typeface="Arial" panose="020B0604020202020204"/>
                        </a:rPr>
                        <a:t>2019</a:t>
                      </a:r>
                      <a:r>
                        <a:rPr lang="zh-CN" altLang="en-US" sz="1100" b="1" i="0">
                          <a:solidFill>
                            <a:srgbClr val="000000"/>
                          </a:solidFill>
                          <a:latin typeface="Arial" panose="020B0604020202020204"/>
                          <a:ea typeface="Arial" panose="020B0604020202020204"/>
                        </a:rPr>
                        <a:t>年（万</a:t>
                      </a:r>
                      <a:r>
                        <a:rPr lang="en-US" altLang="zh-CN" sz="1100" b="1" i="0">
                          <a:solidFill>
                            <a:srgbClr val="000000"/>
                          </a:solidFill>
                          <a:latin typeface="Arial" panose="020B0604020202020204"/>
                          <a:ea typeface="Arial" panose="020B0604020202020204"/>
                        </a:rPr>
                        <a:t>kw.h</a:t>
                      </a:r>
                      <a:r>
                        <a:rPr lang="zh-CN" altLang="en-US" sz="1100" b="1" i="0">
                          <a:solidFill>
                            <a:srgbClr val="000000"/>
                          </a:solidFill>
                          <a:latin typeface="Arial" panose="020B0604020202020204"/>
                          <a:ea typeface="Arial" panose="020B0604020202020204"/>
                        </a:rPr>
                        <a:t>）</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Arial" panose="020B0604020202020204"/>
                          <a:ea typeface="Arial" panose="020B0604020202020204"/>
                        </a:rPr>
                        <a:t>2020</a:t>
                      </a:r>
                      <a:r>
                        <a:rPr lang="zh-CN" altLang="en-US" sz="1100" b="1" i="0">
                          <a:solidFill>
                            <a:srgbClr val="000000"/>
                          </a:solidFill>
                          <a:latin typeface="Arial" panose="020B0604020202020204"/>
                          <a:ea typeface="Arial" panose="020B0604020202020204"/>
                        </a:rPr>
                        <a:t>年（万</a:t>
                      </a:r>
                      <a:r>
                        <a:rPr lang="en-US" altLang="zh-CN" sz="1100" b="1" i="0">
                          <a:solidFill>
                            <a:srgbClr val="000000"/>
                          </a:solidFill>
                          <a:latin typeface="Arial" panose="020B0604020202020204"/>
                          <a:ea typeface="Arial" panose="020B0604020202020204"/>
                        </a:rPr>
                        <a:t>kw.h</a:t>
                      </a:r>
                      <a:r>
                        <a:rPr lang="zh-CN" altLang="en-US" sz="1100" b="1" i="0">
                          <a:solidFill>
                            <a:srgbClr val="000000"/>
                          </a:solidFill>
                          <a:latin typeface="Arial" panose="020B0604020202020204"/>
                          <a:ea typeface="Arial" panose="020B0604020202020204"/>
                        </a:rPr>
                        <a:t>）</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Arial" panose="020B0604020202020204"/>
                          <a:ea typeface="Arial" panose="020B0604020202020204"/>
                        </a:rPr>
                        <a:t>2021</a:t>
                      </a:r>
                      <a:r>
                        <a:rPr lang="zh-CN" altLang="en-US" sz="1100" b="1" i="0">
                          <a:solidFill>
                            <a:srgbClr val="000000"/>
                          </a:solidFill>
                          <a:latin typeface="Arial" panose="020B0604020202020204"/>
                          <a:ea typeface="Arial" panose="020B0604020202020204"/>
                        </a:rPr>
                        <a:t>年（万</a:t>
                      </a:r>
                      <a:r>
                        <a:rPr lang="en-US" altLang="zh-CN" sz="1100" b="1" i="0">
                          <a:solidFill>
                            <a:srgbClr val="000000"/>
                          </a:solidFill>
                          <a:latin typeface="Arial" panose="020B0604020202020204"/>
                          <a:ea typeface="Arial" panose="020B0604020202020204"/>
                        </a:rPr>
                        <a:t>kw.h</a:t>
                      </a:r>
                      <a:r>
                        <a:rPr lang="zh-CN" altLang="en-US" sz="1100" b="1" i="0">
                          <a:solidFill>
                            <a:srgbClr val="000000"/>
                          </a:solidFill>
                          <a:latin typeface="Arial" panose="020B0604020202020204"/>
                          <a:ea typeface="Arial" panose="020B0604020202020204"/>
                        </a:rPr>
                        <a:t>）</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Arial" panose="020B0604020202020204"/>
                          <a:ea typeface="Arial" panose="020B0604020202020204"/>
                        </a:rPr>
                        <a:t>2022</a:t>
                      </a:r>
                      <a:r>
                        <a:rPr lang="zh-CN" altLang="en-US" sz="1100" b="1" i="0">
                          <a:solidFill>
                            <a:srgbClr val="000000"/>
                          </a:solidFill>
                          <a:latin typeface="Arial" panose="020B0604020202020204"/>
                          <a:ea typeface="Arial" panose="020B0604020202020204"/>
                        </a:rPr>
                        <a:t>年（万</a:t>
                      </a:r>
                      <a:r>
                        <a:rPr lang="en-US" altLang="zh-CN" sz="1100" b="1" i="0">
                          <a:solidFill>
                            <a:srgbClr val="000000"/>
                          </a:solidFill>
                          <a:latin typeface="Arial" panose="020B0604020202020204"/>
                          <a:ea typeface="Arial" panose="020B0604020202020204"/>
                        </a:rPr>
                        <a:t>kw.h</a:t>
                      </a:r>
                      <a:r>
                        <a:rPr lang="zh-CN" altLang="en-US" sz="1100" b="1" i="0">
                          <a:solidFill>
                            <a:srgbClr val="000000"/>
                          </a:solidFill>
                          <a:latin typeface="Arial" panose="020B0604020202020204"/>
                          <a:ea typeface="Arial" panose="020B0604020202020204"/>
                        </a:rPr>
                        <a:t>）</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99415">
                <a:tc>
                  <a:txBody>
                    <a:bodyPr/>
                    <a:p>
                      <a:pPr marL="9525" indent="0" algn="ctr" fontAlgn="ctr"/>
                      <a:r>
                        <a:rPr lang="zh-CN" altLang="en-US" sz="1100" b="1" i="0">
                          <a:solidFill>
                            <a:srgbClr val="000000"/>
                          </a:solidFill>
                          <a:latin typeface="Arial" panose="020B0604020202020204"/>
                          <a:ea typeface="Arial" panose="020B0604020202020204"/>
                        </a:rPr>
                        <a:t>河口水电站</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15200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7231</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7023</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7984</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7586</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8292</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99415">
                <a:tc>
                  <a:txBody>
                    <a:bodyPr/>
                    <a:p>
                      <a:pPr marL="9525" indent="0" algn="ctr" fontAlgn="ctr"/>
                      <a:r>
                        <a:rPr lang="zh-CN" altLang="en-US" sz="1100" b="1" i="0">
                          <a:solidFill>
                            <a:srgbClr val="000000"/>
                          </a:solidFill>
                          <a:latin typeface="Arial" panose="020B0604020202020204"/>
                          <a:ea typeface="Arial" panose="020B0604020202020204"/>
                        </a:rPr>
                        <a:t>上五里铺水电站</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9100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5055</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5019</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5330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4983</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5473</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99415">
                <a:tc>
                  <a:txBody>
                    <a:bodyPr/>
                    <a:p>
                      <a:pPr marL="9525" indent="0" algn="ctr" fontAlgn="ctr"/>
                      <a:r>
                        <a:rPr lang="zh-CN" altLang="en-US" sz="1100" b="1" i="0">
                          <a:solidFill>
                            <a:srgbClr val="000000"/>
                          </a:solidFill>
                          <a:latin typeface="Arial" panose="020B0604020202020204"/>
                          <a:ea typeface="Arial" panose="020B0604020202020204"/>
                        </a:rPr>
                        <a:t>苏介堤水电站</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11200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4784</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4515</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5088</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4517</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5120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99415">
                <a:tc>
                  <a:txBody>
                    <a:bodyPr/>
                    <a:p>
                      <a:pPr marL="9525" indent="0" algn="ctr" fontAlgn="ctr"/>
                      <a:r>
                        <a:rPr lang="zh-CN" altLang="en-US" sz="1100" b="1" i="0">
                          <a:solidFill>
                            <a:srgbClr val="000000"/>
                          </a:solidFill>
                          <a:latin typeface="Arial" panose="020B0604020202020204"/>
                          <a:ea typeface="Arial" panose="020B0604020202020204"/>
                        </a:rPr>
                        <a:t>亚曼苏水电站</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4200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1607</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1420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1824</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1500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1580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75285">
                <a:tc>
                  <a:txBody>
                    <a:bodyPr/>
                    <a:p>
                      <a:pPr marL="9525" indent="0" algn="ctr" fontAlgn="ctr"/>
                      <a:r>
                        <a:rPr lang="zh-CN" altLang="en-US" sz="1100" b="1" i="0">
                          <a:solidFill>
                            <a:srgbClr val="000000"/>
                          </a:solidFill>
                          <a:latin typeface="Arial" panose="020B0604020202020204"/>
                          <a:ea typeface="Arial" panose="020B0604020202020204"/>
                        </a:rPr>
                        <a:t>合计</a:t>
                      </a:r>
                      <a:endParaRPr lang="zh-CN" altLang="en-US" sz="1100" b="1" i="0">
                        <a:solidFill>
                          <a:srgbClr val="000000"/>
                        </a:solidFill>
                        <a:latin typeface="Arial" panose="020B0604020202020204"/>
                        <a:ea typeface="Arial" panose="020B0604020202020204"/>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39700</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18677</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17977</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20226</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18586</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9525" indent="0" algn="ctr" fontAlgn="ctr"/>
                      <a:r>
                        <a:rPr lang="en-US" altLang="zh-CN" sz="1100" b="1" i="0">
                          <a:solidFill>
                            <a:srgbClr val="000000"/>
                          </a:solidFill>
                          <a:latin typeface="宋体" panose="02010600030101010101" pitchFamily="2" charset="-122"/>
                          <a:ea typeface="宋体" panose="02010600030101010101" pitchFamily="2" charset="-122"/>
                        </a:rPr>
                        <a:t>20465</a:t>
                      </a:r>
                      <a:endParaRPr lang="en-US" altLang="zh-CN" sz="1100" b="1"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538480" y="3603625"/>
            <a:ext cx="6029325" cy="2759075"/>
          </a:xfrm>
          <a:prstGeom prst="rect">
            <a:avLst/>
          </a:prstGeom>
          <a:noFill/>
          <a:ln w="28575" cmpd="sng">
            <a:solidFill>
              <a:schemeClr val="tx1"/>
            </a:solidFill>
            <a:prstDash val="solid"/>
          </a:ln>
        </p:spPr>
        <p:txBody>
          <a:bodyPr wrap="square" rtlCol="0" anchor="t">
            <a:noAutofit/>
          </a:bodyPr>
          <a:p>
            <a:pPr indent="0" fontAlgn="auto">
              <a:lnSpc>
                <a:spcPct val="150000"/>
              </a:lnSpc>
            </a:pPr>
            <a:r>
              <a:rPr b="1">
                <a:latin typeface="仿宋" panose="02010609060101010101" charset="-122"/>
                <a:ea typeface="仿宋" panose="02010609060101010101" charset="-122"/>
                <a:cs typeface="仿宋" panose="02010609060101010101" charset="-122"/>
                <a:sym typeface="+mn-ea"/>
              </a:rPr>
              <a:t>4座电站总装机3.97万千瓦，</a:t>
            </a:r>
            <a:r>
              <a:rPr lang="en-US" b="1">
                <a:latin typeface="仿宋" panose="02010609060101010101" charset="-122"/>
                <a:ea typeface="仿宋" panose="02010609060101010101" charset="-122"/>
                <a:cs typeface="仿宋" panose="02010609060101010101" charset="-122"/>
                <a:sym typeface="+mn-ea"/>
              </a:rPr>
              <a:t>2018</a:t>
            </a:r>
            <a:r>
              <a:rPr lang="zh-CN" altLang="en-US" b="1">
                <a:latin typeface="仿宋" panose="02010609060101010101" charset="-122"/>
                <a:ea typeface="仿宋" panose="02010609060101010101" charset="-122"/>
                <a:cs typeface="仿宋" panose="02010609060101010101" charset="-122"/>
                <a:sym typeface="+mn-ea"/>
              </a:rPr>
              <a:t>年至</a:t>
            </a:r>
            <a:r>
              <a:rPr lang="en-US" altLang="zh-CN" b="1">
                <a:latin typeface="仿宋" panose="02010609060101010101" charset="-122"/>
                <a:ea typeface="仿宋" panose="02010609060101010101" charset="-122"/>
                <a:cs typeface="仿宋" panose="02010609060101010101" charset="-122"/>
                <a:sym typeface="+mn-ea"/>
              </a:rPr>
              <a:t>2022</a:t>
            </a:r>
            <a:r>
              <a:rPr lang="zh-CN" altLang="en-US" b="1">
                <a:latin typeface="仿宋" panose="02010609060101010101" charset="-122"/>
                <a:ea typeface="仿宋" panose="02010609060101010101" charset="-122"/>
                <a:cs typeface="仿宋" panose="02010609060101010101" charset="-122"/>
                <a:sym typeface="+mn-ea"/>
              </a:rPr>
              <a:t>年发电数据较为平稳。</a:t>
            </a:r>
            <a:r>
              <a:rPr b="1">
                <a:latin typeface="仿宋" panose="02010609060101010101" charset="-122"/>
                <a:ea typeface="仿宋" panose="02010609060101010101" charset="-122"/>
                <a:cs typeface="仿宋" panose="02010609060101010101" charset="-122"/>
                <a:sym typeface="+mn-ea"/>
              </a:rPr>
              <a:t>5年年均发电量1.9亿千瓦时，年均利用小时数4827小时。</a:t>
            </a:r>
            <a:r>
              <a:rPr lang="zh-CN" b="1">
                <a:latin typeface="仿宋" panose="02010609060101010101" charset="-122"/>
                <a:ea typeface="仿宋" panose="02010609060101010101" charset="-122"/>
                <a:cs typeface="仿宋" panose="02010609060101010101" charset="-122"/>
                <a:sym typeface="+mn-ea"/>
              </a:rPr>
              <a:t>上网电价</a:t>
            </a:r>
            <a:r>
              <a:rPr lang="en-US" altLang="zh-CN" b="1">
                <a:latin typeface="仿宋" panose="02010609060101010101" charset="-122"/>
                <a:ea typeface="仿宋" panose="02010609060101010101" charset="-122"/>
                <a:cs typeface="仿宋" panose="02010609060101010101" charset="-122"/>
                <a:sym typeface="+mn-ea"/>
              </a:rPr>
              <a:t>0.231</a:t>
            </a:r>
            <a:r>
              <a:rPr lang="zh-CN" altLang="en-US" b="1">
                <a:latin typeface="仿宋" panose="02010609060101010101" charset="-122"/>
                <a:ea typeface="仿宋" panose="02010609060101010101" charset="-122"/>
                <a:cs typeface="仿宋" panose="02010609060101010101" charset="-122"/>
                <a:sym typeface="+mn-ea"/>
              </a:rPr>
              <a:t>元</a:t>
            </a:r>
            <a:r>
              <a:rPr lang="en-US" altLang="zh-CN" b="1">
                <a:latin typeface="仿宋" panose="02010609060101010101" charset="-122"/>
                <a:ea typeface="仿宋" panose="02010609060101010101" charset="-122"/>
                <a:cs typeface="仿宋" panose="02010609060101010101" charset="-122"/>
                <a:sym typeface="+mn-ea"/>
              </a:rPr>
              <a:t>/kw.h</a:t>
            </a:r>
            <a:r>
              <a:rPr lang="zh-CN" altLang="en-US" b="1">
                <a:latin typeface="仿宋" panose="02010609060101010101" charset="-122"/>
                <a:ea typeface="仿宋" panose="02010609060101010101" charset="-122"/>
                <a:cs typeface="仿宋" panose="02010609060101010101" charset="-122"/>
                <a:sym typeface="+mn-ea"/>
              </a:rPr>
              <a:t>，</a:t>
            </a:r>
            <a:r>
              <a:rPr lang="zh-CN" b="1">
                <a:latin typeface="仿宋" panose="02010609060101010101" charset="-122"/>
                <a:ea typeface="仿宋" panose="02010609060101010101" charset="-122"/>
                <a:cs typeface="仿宋" panose="02010609060101010101" charset="-122"/>
                <a:sym typeface="+mn-ea"/>
              </a:rPr>
              <a:t>年均发电收入</a:t>
            </a:r>
            <a:r>
              <a:rPr lang="en-US" altLang="zh-CN" b="1">
                <a:latin typeface="仿宋" panose="02010609060101010101" charset="-122"/>
                <a:ea typeface="仿宋" panose="02010609060101010101" charset="-122"/>
                <a:cs typeface="仿宋" panose="02010609060101010101" charset="-122"/>
                <a:sym typeface="+mn-ea"/>
              </a:rPr>
              <a:t>4432</a:t>
            </a:r>
            <a:r>
              <a:rPr lang="zh-CN" altLang="en-US" b="1">
                <a:latin typeface="仿宋" panose="02010609060101010101" charset="-122"/>
                <a:ea typeface="仿宋" panose="02010609060101010101" charset="-122"/>
                <a:cs typeface="仿宋" panose="02010609060101010101" charset="-122"/>
                <a:sym typeface="+mn-ea"/>
              </a:rPr>
              <a:t>万元</a:t>
            </a:r>
            <a:r>
              <a:rPr lang="zh-CN" b="1">
                <a:latin typeface="仿宋" panose="02010609060101010101" charset="-122"/>
                <a:ea typeface="仿宋" panose="02010609060101010101" charset="-122"/>
                <a:cs typeface="仿宋" panose="02010609060101010101" charset="-122"/>
                <a:sym typeface="+mn-ea"/>
              </a:rPr>
              <a:t>，价值预估3</a:t>
            </a:r>
            <a:r>
              <a:rPr lang="en-US" altLang="zh-CN" b="1">
                <a:latin typeface="仿宋" panose="02010609060101010101" charset="-122"/>
                <a:ea typeface="仿宋" panose="02010609060101010101" charset="-122"/>
                <a:cs typeface="仿宋" panose="02010609060101010101" charset="-122"/>
                <a:sym typeface="+mn-ea"/>
              </a:rPr>
              <a:t>.</a:t>
            </a:r>
            <a:r>
              <a:rPr lang="zh-CN" b="1">
                <a:latin typeface="仿宋" panose="02010609060101010101" charset="-122"/>
                <a:ea typeface="仿宋" panose="02010609060101010101" charset="-122"/>
                <a:cs typeface="仿宋" panose="02010609060101010101" charset="-122"/>
                <a:sym typeface="+mn-ea"/>
              </a:rPr>
              <a:t>5456亿</a:t>
            </a:r>
            <a:r>
              <a:rPr lang="zh-CN" b="1">
                <a:latin typeface="仿宋" panose="02010609060101010101" charset="-122"/>
                <a:ea typeface="仿宋" panose="02010609060101010101" charset="-122"/>
                <a:cs typeface="仿宋" panose="02010609060101010101" charset="-122"/>
                <a:sym typeface="+mn-ea"/>
              </a:rPr>
              <a:t>元。</a:t>
            </a:r>
            <a:endParaRPr lang="zh-CN" b="1">
              <a:latin typeface="仿宋" panose="02010609060101010101" charset="-122"/>
              <a:ea typeface="仿宋" panose="02010609060101010101" charset="-122"/>
              <a:cs typeface="仿宋" panose="02010609060101010101" charset="-122"/>
              <a:sym typeface="+mn-ea"/>
            </a:endParaRPr>
          </a:p>
          <a:p>
            <a:pPr indent="0" fontAlgn="auto">
              <a:lnSpc>
                <a:spcPct val="150000"/>
              </a:lnSpc>
            </a:pPr>
            <a:endParaRPr lang="en-US" altLang="zh-CN" b="1">
              <a:latin typeface="仿宋" panose="02010609060101010101" charset="-122"/>
              <a:ea typeface="仿宋" panose="02010609060101010101" charset="-122"/>
              <a:cs typeface="仿宋" panose="02010609060101010101" charset="-122"/>
              <a:sym typeface="+mn-ea"/>
            </a:endParaRPr>
          </a:p>
        </p:txBody>
      </p:sp>
      <p:graphicFrame>
        <p:nvGraphicFramePr>
          <p:cNvPr id="12" name="图表 11"/>
          <p:cNvGraphicFramePr/>
          <p:nvPr/>
        </p:nvGraphicFramePr>
        <p:xfrm>
          <a:off x="6847205" y="3603625"/>
          <a:ext cx="4826000" cy="2743200"/>
        </p:xfrm>
        <a:graphic>
          <a:graphicData uri="http://schemas.openxmlformats.org/drawingml/2006/chart">
            <c:chart xmlns:c="http://schemas.openxmlformats.org/drawingml/2006/chart" xmlns:r="http://schemas.openxmlformats.org/officeDocument/2006/relationships" r:id="rId1"/>
          </a:graphicData>
        </a:graphic>
      </p:graphicFrame>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sp>
        <p:nvSpPr>
          <p:cNvPr id="10" name="文本框 9"/>
          <p:cNvSpPr txBox="1"/>
          <p:nvPr/>
        </p:nvSpPr>
        <p:spPr>
          <a:xfrm>
            <a:off x="538480" y="299085"/>
            <a:ext cx="3557905"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3</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 电站经营与财务数据分析</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5" name="表格 4"/>
          <p:cNvGraphicFramePr/>
          <p:nvPr>
            <p:custDataLst>
              <p:tags r:id="rId2"/>
            </p:custDataLst>
          </p:nvPr>
        </p:nvGraphicFramePr>
        <p:xfrm>
          <a:off x="538480" y="1071245"/>
          <a:ext cx="11255375" cy="3612515"/>
        </p:xfrm>
        <a:graphic>
          <a:graphicData uri="http://schemas.openxmlformats.org/drawingml/2006/table">
            <a:tbl>
              <a:tblPr/>
              <a:tblGrid>
                <a:gridCol w="994410"/>
                <a:gridCol w="1734185"/>
                <a:gridCol w="1007110"/>
                <a:gridCol w="969645"/>
                <a:gridCol w="750570"/>
                <a:gridCol w="752475"/>
                <a:gridCol w="1003935"/>
                <a:gridCol w="1022350"/>
                <a:gridCol w="1007110"/>
                <a:gridCol w="1006475"/>
                <a:gridCol w="1007110"/>
              </a:tblGrid>
              <a:tr h="830580">
                <a:tc>
                  <a:txBody>
                    <a:bodyPr/>
                    <a:p>
                      <a:pPr marL="9525" indent="0" algn="ctr" fontAlgn="ctr"/>
                      <a:r>
                        <a:rPr lang="zh-CN" altLang="en-US" sz="1200" b="1" i="0">
                          <a:solidFill>
                            <a:srgbClr val="000000"/>
                          </a:solidFill>
                          <a:latin typeface="仿宋" panose="02010609060101010101" charset="-122"/>
                          <a:ea typeface="仿宋" panose="02010609060101010101" charset="-122"/>
                        </a:rPr>
                        <a:t>序号</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水电站名称</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装机容量</a:t>
                      </a:r>
                      <a:r>
                        <a:rPr lang="en-US" altLang="zh-CN" sz="1200" b="1" i="0">
                          <a:solidFill>
                            <a:srgbClr val="000000"/>
                          </a:solidFill>
                          <a:latin typeface="仿宋" panose="02010609060101010101" charset="-122"/>
                          <a:ea typeface="仿宋" panose="02010609060101010101" charset="-122"/>
                        </a:rPr>
                        <a:t>(kW)</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并网时间</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年均发电量（万</a:t>
                      </a:r>
                      <a:r>
                        <a:rPr lang="en-US" altLang="zh-CN" sz="1200" b="1" i="0">
                          <a:solidFill>
                            <a:srgbClr val="000000"/>
                          </a:solidFill>
                          <a:latin typeface="仿宋" panose="02010609060101010101" charset="-122"/>
                          <a:ea typeface="仿宋" panose="02010609060101010101" charset="-122"/>
                        </a:rPr>
                        <a:t>Kw.h</a:t>
                      </a:r>
                      <a:r>
                        <a:rPr lang="zh-CN" altLang="en-US" sz="1200" b="1" i="0">
                          <a:solidFill>
                            <a:srgbClr val="000000"/>
                          </a:solidFill>
                          <a:latin typeface="仿宋" panose="02010609060101010101" charset="-122"/>
                          <a:ea typeface="仿宋" panose="02010609060101010101" charset="-122"/>
                        </a:rPr>
                        <a:t>）</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上网电价（元</a:t>
                      </a:r>
                      <a:r>
                        <a:rPr lang="en-US" altLang="zh-CN" sz="1200" b="1" i="0">
                          <a:solidFill>
                            <a:srgbClr val="000000"/>
                          </a:solidFill>
                          <a:latin typeface="仿宋" panose="02010609060101010101" charset="-122"/>
                          <a:ea typeface="仿宋" panose="02010609060101010101" charset="-122"/>
                        </a:rPr>
                        <a:t>/Kw.h</a:t>
                      </a:r>
                      <a:r>
                        <a:rPr lang="zh-CN" altLang="en-US" sz="1200" b="1" i="0">
                          <a:solidFill>
                            <a:srgbClr val="000000"/>
                          </a:solidFill>
                          <a:latin typeface="仿宋" panose="02010609060101010101" charset="-122"/>
                          <a:ea typeface="仿宋" panose="02010609060101010101" charset="-122"/>
                        </a:rPr>
                        <a:t>）</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已生产经营年数（年）</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工程投资（万元）</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累计经营收益（万元）</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累计经营成本（万元）</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累计盈利（万元）</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464820">
                <a:tc>
                  <a:txBody>
                    <a:bodyPr/>
                    <a:p>
                      <a:pPr marL="9525" indent="0" algn="ctr" fontAlgn="ctr"/>
                      <a:r>
                        <a:rPr lang="en-US" altLang="zh-CN" sz="1200" b="1" i="0">
                          <a:solidFill>
                            <a:srgbClr val="000000"/>
                          </a:solidFill>
                          <a:latin typeface="仿宋" panose="02010609060101010101" charset="-122"/>
                          <a:ea typeface="仿宋" panose="02010609060101010101" charset="-122"/>
                        </a:rPr>
                        <a:t>1</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燕子山水电站</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2400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1556.29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462280">
                <a:tc>
                  <a:txBody>
                    <a:bodyPr/>
                    <a:p>
                      <a:pPr marL="9525" indent="0" algn="ctr" fontAlgn="ctr"/>
                      <a:r>
                        <a:rPr lang="en-US" altLang="zh-CN" sz="1200" b="1" i="0">
                          <a:solidFill>
                            <a:srgbClr val="000000"/>
                          </a:solidFill>
                          <a:latin typeface="仿宋" panose="02010609060101010101" charset="-122"/>
                          <a:ea typeface="仿宋" panose="02010609060101010101" charset="-122"/>
                        </a:rPr>
                        <a:t>2</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河口水电站</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15200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2014</a:t>
                      </a:r>
                      <a:r>
                        <a:rPr lang="zh-CN" altLang="en-US" sz="1200" b="1" i="0">
                          <a:solidFill>
                            <a:srgbClr val="000000"/>
                          </a:solidFill>
                          <a:latin typeface="仿宋" panose="02010609060101010101" charset="-122"/>
                          <a:ea typeface="仿宋" panose="02010609060101010101" charset="-122"/>
                        </a:rPr>
                        <a:t>年</a:t>
                      </a:r>
                      <a:r>
                        <a:rPr lang="en-US" altLang="zh-CN" sz="1200" b="1" i="0">
                          <a:solidFill>
                            <a:srgbClr val="000000"/>
                          </a:solidFill>
                          <a:latin typeface="仿宋" panose="02010609060101010101" charset="-122"/>
                          <a:ea typeface="仿宋" panose="02010609060101010101" charset="-122"/>
                        </a:rPr>
                        <a:t>8</a:t>
                      </a:r>
                      <a:r>
                        <a:rPr lang="zh-CN" altLang="en-US" sz="1200" b="1" i="0">
                          <a:solidFill>
                            <a:srgbClr val="000000"/>
                          </a:solidFill>
                          <a:latin typeface="仿宋" panose="02010609060101010101" charset="-122"/>
                          <a:ea typeface="仿宋" panose="02010609060101010101" charset="-122"/>
                        </a:rPr>
                        <a:t>月</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7,613.20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0.231</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9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9856.53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16569.85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4970.95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1742.36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464185">
                <a:tc>
                  <a:txBody>
                    <a:bodyPr/>
                    <a:p>
                      <a:pPr marL="9525" indent="0" algn="ctr" fontAlgn="ctr"/>
                      <a:r>
                        <a:rPr lang="en-US" altLang="zh-CN" sz="1200" b="1" i="0">
                          <a:solidFill>
                            <a:srgbClr val="000000"/>
                          </a:solidFill>
                          <a:latin typeface="仿宋" panose="02010609060101010101" charset="-122"/>
                          <a:ea typeface="仿宋" panose="02010609060101010101" charset="-122"/>
                        </a:rPr>
                        <a:t>3</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上五里铺水电站</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9100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2009</a:t>
                      </a:r>
                      <a:r>
                        <a:rPr lang="zh-CN" altLang="en-US" sz="1200" b="1" i="0">
                          <a:solidFill>
                            <a:srgbClr val="000000"/>
                          </a:solidFill>
                          <a:latin typeface="仿宋" panose="02010609060101010101" charset="-122"/>
                          <a:ea typeface="仿宋" panose="02010609060101010101" charset="-122"/>
                        </a:rPr>
                        <a:t>年</a:t>
                      </a:r>
                      <a:r>
                        <a:rPr lang="en-US" altLang="zh-CN" sz="1200" b="1" i="0">
                          <a:solidFill>
                            <a:srgbClr val="000000"/>
                          </a:solidFill>
                          <a:latin typeface="仿宋" panose="02010609060101010101" charset="-122"/>
                          <a:ea typeface="仿宋" panose="02010609060101010101" charset="-122"/>
                        </a:rPr>
                        <a:t>10</a:t>
                      </a:r>
                      <a:r>
                        <a:rPr lang="zh-CN" altLang="en-US" sz="1200" b="1" i="0">
                          <a:solidFill>
                            <a:srgbClr val="000000"/>
                          </a:solidFill>
                          <a:latin typeface="仿宋" panose="02010609060101010101" charset="-122"/>
                          <a:ea typeface="仿宋" panose="02010609060101010101" charset="-122"/>
                        </a:rPr>
                        <a:t>月</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5,172.00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0.231</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14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5900.95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17033.93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5110.18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6022.80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462915">
                <a:tc>
                  <a:txBody>
                    <a:bodyPr/>
                    <a:p>
                      <a:pPr marL="9525" indent="0" algn="ctr" fontAlgn="ctr"/>
                      <a:r>
                        <a:rPr lang="en-US" altLang="zh-CN" sz="1200" b="1" i="0">
                          <a:solidFill>
                            <a:srgbClr val="000000"/>
                          </a:solidFill>
                          <a:latin typeface="仿宋" panose="02010609060101010101" charset="-122"/>
                          <a:ea typeface="仿宋" panose="02010609060101010101" charset="-122"/>
                        </a:rPr>
                        <a:t>4</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苏介堤水电站</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11200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2012</a:t>
                      </a:r>
                      <a:r>
                        <a:rPr lang="zh-CN" altLang="en-US" sz="1200" b="1" i="0">
                          <a:solidFill>
                            <a:srgbClr val="000000"/>
                          </a:solidFill>
                          <a:latin typeface="仿宋" panose="02010609060101010101" charset="-122"/>
                          <a:ea typeface="仿宋" panose="02010609060101010101" charset="-122"/>
                        </a:rPr>
                        <a:t>年</a:t>
                      </a:r>
                      <a:r>
                        <a:rPr lang="en-US" altLang="zh-CN" sz="1200" b="1" i="0">
                          <a:solidFill>
                            <a:srgbClr val="000000"/>
                          </a:solidFill>
                          <a:latin typeface="仿宋" panose="02010609060101010101" charset="-122"/>
                          <a:ea typeface="仿宋" panose="02010609060101010101" charset="-122"/>
                        </a:rPr>
                        <a:t>8</a:t>
                      </a:r>
                      <a:r>
                        <a:rPr lang="zh-CN" altLang="en-US" sz="1200" b="1" i="0">
                          <a:solidFill>
                            <a:srgbClr val="000000"/>
                          </a:solidFill>
                          <a:latin typeface="仿宋" panose="02010609060101010101" charset="-122"/>
                          <a:ea typeface="仿宋" panose="02010609060101010101" charset="-122"/>
                        </a:rPr>
                        <a:t>月</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4,793.80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0.231</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11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7262.71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12648.26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3794.48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1591.08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464820">
                <a:tc>
                  <a:txBody>
                    <a:bodyPr/>
                    <a:p>
                      <a:pPr marL="9525" indent="0" algn="ctr" fontAlgn="ctr"/>
                      <a:r>
                        <a:rPr lang="en-US" altLang="zh-CN" sz="1200" b="1" i="0">
                          <a:solidFill>
                            <a:srgbClr val="000000"/>
                          </a:solidFill>
                          <a:latin typeface="仿宋" panose="02010609060101010101" charset="-122"/>
                          <a:ea typeface="仿宋" panose="02010609060101010101" charset="-122"/>
                        </a:rPr>
                        <a:t>5</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zh-CN" altLang="en-US" sz="1200" b="1" i="0">
                          <a:solidFill>
                            <a:srgbClr val="000000"/>
                          </a:solidFill>
                          <a:latin typeface="仿宋" panose="02010609060101010101" charset="-122"/>
                          <a:ea typeface="仿宋" panose="02010609060101010101" charset="-122"/>
                        </a:rPr>
                        <a:t>亚曼苏水电站</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4200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2013</a:t>
                      </a:r>
                      <a:r>
                        <a:rPr lang="zh-CN" altLang="en-US" sz="1200" b="1" i="0">
                          <a:solidFill>
                            <a:srgbClr val="000000"/>
                          </a:solidFill>
                          <a:latin typeface="仿宋" panose="02010609060101010101" charset="-122"/>
                          <a:ea typeface="仿宋" panose="02010609060101010101" charset="-122"/>
                        </a:rPr>
                        <a:t>年</a:t>
                      </a:r>
                      <a:r>
                        <a:rPr lang="en-US" altLang="zh-CN" sz="1200" b="1" i="0">
                          <a:solidFill>
                            <a:srgbClr val="000000"/>
                          </a:solidFill>
                          <a:latin typeface="仿宋" panose="02010609060101010101" charset="-122"/>
                          <a:ea typeface="仿宋" panose="02010609060101010101" charset="-122"/>
                        </a:rPr>
                        <a:t>12</a:t>
                      </a:r>
                      <a:r>
                        <a:rPr lang="zh-CN" altLang="en-US" sz="1200" b="1" i="0">
                          <a:solidFill>
                            <a:srgbClr val="000000"/>
                          </a:solidFill>
                          <a:latin typeface="仿宋" panose="02010609060101010101" charset="-122"/>
                          <a:ea typeface="仿宋" panose="02010609060101010101" charset="-122"/>
                        </a:rPr>
                        <a:t>月</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1,586.20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0.231</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10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2723.52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3696.25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1108.87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-136.14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462915">
                <a:tc gridSpan="2">
                  <a:txBody>
                    <a:bodyPr/>
                    <a:p>
                      <a:pPr marL="9525" indent="0" algn="ctr" fontAlgn="ctr"/>
                      <a:r>
                        <a:rPr lang="zh-CN" altLang="en-US" sz="1200" b="1" i="0">
                          <a:solidFill>
                            <a:srgbClr val="000000"/>
                          </a:solidFill>
                          <a:latin typeface="仿宋" panose="02010609060101010101" charset="-122"/>
                          <a:ea typeface="仿宋" panose="02010609060101010101" charset="-122"/>
                        </a:rPr>
                        <a:t>合计（蓬源公司</a:t>
                      </a:r>
                      <a:r>
                        <a:rPr lang="en-US" altLang="zh-CN" sz="1200" b="1" i="0">
                          <a:solidFill>
                            <a:srgbClr val="000000"/>
                          </a:solidFill>
                          <a:latin typeface="仿宋" panose="02010609060101010101" charset="-122"/>
                          <a:ea typeface="仿宋" panose="02010609060101010101" charset="-122"/>
                        </a:rPr>
                        <a:t>4</a:t>
                      </a:r>
                      <a:r>
                        <a:rPr lang="zh-CN" altLang="en-US" sz="1200" b="1" i="0">
                          <a:solidFill>
                            <a:srgbClr val="000000"/>
                          </a:solidFill>
                          <a:latin typeface="仿宋" panose="02010609060101010101" charset="-122"/>
                          <a:ea typeface="仿宋" panose="02010609060101010101" charset="-122"/>
                        </a:rPr>
                        <a:t>座</a:t>
                      </a:r>
                      <a:r>
                        <a:rPr lang="zh-CN" altLang="en-US" sz="1200" b="1" i="0">
                          <a:solidFill>
                            <a:srgbClr val="000000"/>
                          </a:solidFill>
                          <a:latin typeface="仿宋" panose="02010609060101010101" charset="-122"/>
                          <a:ea typeface="仿宋" panose="02010609060101010101" charset="-122"/>
                        </a:rPr>
                        <a:t>水电站）：</a:t>
                      </a:r>
                      <a:endParaRPr lang="zh-CN" altLang="en-US"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hMerge="1">
                  <a:tcPr>
                    <a:lnR w="12700">
                      <a:solidFill>
                        <a:schemeClr val="tx1"/>
                      </a:solidFill>
                      <a:prstDash val="solid"/>
                    </a:lnR>
                    <a:lnT w="12700">
                      <a:solidFill>
                        <a:schemeClr val="tx1"/>
                      </a:solidFill>
                      <a:prstDash val="solid"/>
                    </a:lnT>
                    <a:lnB w="12700">
                      <a:solidFill>
                        <a:schemeClr val="tx1"/>
                      </a:solidFill>
                      <a:prstDash val="solid"/>
                    </a:lnB>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39700</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endParaRPr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endParaRPr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endParaRPr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endParaRPr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25743.71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49948.29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14984.49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marL="9525" indent="0" algn="ctr" fontAlgn="ctr"/>
                      <a:r>
                        <a:rPr lang="en-US" altLang="zh-CN" sz="1200" b="1" i="0">
                          <a:solidFill>
                            <a:srgbClr val="000000"/>
                          </a:solidFill>
                          <a:latin typeface="仿宋" panose="02010609060101010101" charset="-122"/>
                          <a:ea typeface="仿宋" panose="02010609060101010101" charset="-122"/>
                        </a:rPr>
                        <a:t>9220.10 </a:t>
                      </a:r>
                      <a:endParaRPr lang="en-US" altLang="zh-CN" sz="1200" b="1" i="0">
                        <a:solidFill>
                          <a:srgbClr val="000000"/>
                        </a:solidFill>
                        <a:latin typeface="仿宋" panose="02010609060101010101" charset="-122"/>
                        <a:ea typeface="仿宋" panose="02010609060101010101" charset="-122"/>
                      </a:endParaRPr>
                    </a:p>
                  </a:txBody>
                  <a:tcPr marL="9842" marR="9842" marT="9842"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sp>
        <p:nvSpPr>
          <p:cNvPr id="11" name="文本框 10"/>
          <p:cNvSpPr txBox="1"/>
          <p:nvPr/>
        </p:nvSpPr>
        <p:spPr>
          <a:xfrm>
            <a:off x="5295265" y="460375"/>
            <a:ext cx="1602740" cy="368300"/>
          </a:xfrm>
          <a:prstGeom prst="rect">
            <a:avLst/>
          </a:prstGeom>
          <a:noFill/>
        </p:spPr>
        <p:txBody>
          <a:bodyPr wrap="square" rtlCol="0">
            <a:spAutoFit/>
          </a:bodyPr>
          <a:p>
            <a:r>
              <a:rPr lang="zh-CN" altLang="en-US">
                <a:latin typeface="黑体" panose="02010609060101010101" charset="-122"/>
                <a:ea typeface="黑体" panose="02010609060101010101" charset="-122"/>
              </a:rPr>
              <a:t>财</a:t>
            </a:r>
            <a:r>
              <a:rPr lang="en-US" altLang="zh-CN">
                <a:latin typeface="黑体" panose="02010609060101010101" charset="-122"/>
                <a:ea typeface="黑体" panose="02010609060101010101" charset="-122"/>
              </a:rPr>
              <a:t> </a:t>
            </a:r>
            <a:r>
              <a:rPr lang="zh-CN" altLang="en-US">
                <a:latin typeface="黑体" panose="02010609060101010101" charset="-122"/>
                <a:ea typeface="黑体" panose="02010609060101010101" charset="-122"/>
              </a:rPr>
              <a:t>务</a:t>
            </a:r>
            <a:r>
              <a:rPr lang="en-US" altLang="zh-CN">
                <a:latin typeface="黑体" panose="02010609060101010101" charset="-122"/>
                <a:ea typeface="黑体" panose="02010609060101010101" charset="-122"/>
              </a:rPr>
              <a:t> </a:t>
            </a:r>
            <a:r>
              <a:rPr lang="zh-CN" altLang="en-US">
                <a:latin typeface="黑体" panose="02010609060101010101" charset="-122"/>
                <a:ea typeface="黑体" panose="02010609060101010101" charset="-122"/>
              </a:rPr>
              <a:t>分</a:t>
            </a:r>
            <a:r>
              <a:rPr lang="en-US" altLang="zh-CN">
                <a:latin typeface="黑体" panose="02010609060101010101" charset="-122"/>
                <a:ea typeface="黑体" panose="02010609060101010101" charset="-122"/>
              </a:rPr>
              <a:t> </a:t>
            </a:r>
            <a:r>
              <a:rPr lang="zh-CN" altLang="en-US">
                <a:latin typeface="黑体" panose="02010609060101010101" charset="-122"/>
                <a:ea typeface="黑体" panose="02010609060101010101" charset="-122"/>
              </a:rPr>
              <a:t>析</a:t>
            </a:r>
            <a:endParaRPr lang="zh-CN" altLang="en-US">
              <a:latin typeface="黑体" panose="02010609060101010101" charset="-122"/>
              <a:ea typeface="黑体" panose="02010609060101010101" charset="-122"/>
            </a:endParaRPr>
          </a:p>
        </p:txBody>
      </p:sp>
      <p:sp>
        <p:nvSpPr>
          <p:cNvPr id="13" name="文本框 12"/>
          <p:cNvSpPr txBox="1"/>
          <p:nvPr/>
        </p:nvSpPr>
        <p:spPr>
          <a:xfrm>
            <a:off x="538480" y="5057140"/>
            <a:ext cx="11256010" cy="1198880"/>
          </a:xfrm>
          <a:prstGeom prst="rect">
            <a:avLst/>
          </a:prstGeom>
          <a:noFill/>
        </p:spPr>
        <p:txBody>
          <a:bodyPr wrap="square" rtlCol="0">
            <a:spAutoFit/>
          </a:bodyPr>
          <a:p>
            <a:pPr indent="0" fontAlgn="auto">
              <a:lnSpc>
                <a:spcPct val="150000"/>
              </a:lnSpc>
            </a:pPr>
            <a:r>
              <a:rPr lang="en-US" altLang="zh-CN" sz="1600">
                <a:latin typeface="仿宋" panose="02010609060101010101" charset="-122"/>
                <a:ea typeface="仿宋" panose="02010609060101010101" charset="-122"/>
                <a:cs typeface="仿宋" panose="02010609060101010101" charset="-122"/>
              </a:rPr>
              <a:t>    </a:t>
            </a:r>
            <a:r>
              <a:rPr lang="zh-CN" altLang="en-US" sz="1600" b="1">
                <a:latin typeface="仿宋" panose="02010609060101010101" charset="-122"/>
                <a:ea typeface="仿宋" panose="02010609060101010101" charset="-122"/>
                <a:cs typeface="仿宋" panose="02010609060101010101" charset="-122"/>
              </a:rPr>
              <a:t>项目工程投资按</a:t>
            </a:r>
            <a:r>
              <a:rPr lang="zh-CN" altLang="en-US" sz="1600" b="1">
                <a:latin typeface="仿宋" panose="02010609060101010101" charset="-122"/>
                <a:ea typeface="仿宋" panose="02010609060101010101" charset="-122"/>
                <a:cs typeface="仿宋" panose="02010609060101010101" charset="-122"/>
                <a:sym typeface="+mn-ea"/>
              </a:rPr>
              <a:t>秋格尔干渠</a:t>
            </a:r>
            <a:r>
              <a:rPr lang="zh-CN" altLang="en-US" sz="1600" b="1">
                <a:latin typeface="仿宋" panose="02010609060101010101" charset="-122"/>
                <a:ea typeface="仿宋" panose="02010609060101010101" charset="-122"/>
                <a:cs typeface="仿宋" panose="02010609060101010101" charset="-122"/>
              </a:rPr>
              <a:t>流</a:t>
            </a:r>
            <a:r>
              <a:rPr lang="zh-CN" altLang="en-US" sz="1600" b="1">
                <a:latin typeface="仿宋" panose="02010609060101010101" charset="-122"/>
                <a:ea typeface="仿宋" panose="02010609060101010101" charset="-122"/>
                <a:cs typeface="仿宋" panose="02010609060101010101" charset="-122"/>
              </a:rPr>
              <a:t>域</a:t>
            </a:r>
            <a:r>
              <a:rPr lang="en-US" altLang="zh-CN" sz="1600" b="1">
                <a:latin typeface="仿宋" panose="02010609060101010101" charset="-122"/>
                <a:ea typeface="仿宋" panose="02010609060101010101" charset="-122"/>
                <a:cs typeface="仿宋" panose="02010609060101010101" charset="-122"/>
              </a:rPr>
              <a:t>5</a:t>
            </a:r>
            <a:r>
              <a:rPr lang="zh-CN" altLang="en-US" sz="1600" b="1">
                <a:latin typeface="仿宋" panose="02010609060101010101" charset="-122"/>
                <a:ea typeface="仿宋" panose="02010609060101010101" charset="-122"/>
                <a:cs typeface="仿宋" panose="02010609060101010101" charset="-122"/>
              </a:rPr>
              <a:t>座水电站项目核准投资2.73亿元与各电站装机容量比例推算</a:t>
            </a:r>
            <a:r>
              <a:rPr lang="zh-CN" altLang="en-US" sz="1600" b="1">
                <a:latin typeface="仿宋" panose="02010609060101010101" charset="-122"/>
                <a:ea typeface="仿宋" panose="02010609060101010101" charset="-122"/>
                <a:cs typeface="仿宋" panose="02010609060101010101" charset="-122"/>
              </a:rPr>
              <a:t>，</a:t>
            </a:r>
            <a:r>
              <a:rPr lang="zh-CN" altLang="en-US" sz="1600" b="1">
                <a:latin typeface="仿宋" panose="02010609060101010101" charset="-122"/>
                <a:ea typeface="仿宋" panose="02010609060101010101" charset="-122"/>
                <a:cs typeface="仿宋" panose="02010609060101010101" charset="-122"/>
                <a:sym typeface="+mn-ea"/>
              </a:rPr>
              <a:t>蓬源公司4</a:t>
            </a:r>
            <a:r>
              <a:rPr lang="zh-CN" altLang="en-US" sz="1600" b="1">
                <a:latin typeface="仿宋" panose="02010609060101010101" charset="-122"/>
                <a:ea typeface="仿宋" panose="02010609060101010101" charset="-122"/>
                <a:cs typeface="仿宋" panose="02010609060101010101" charset="-122"/>
              </a:rPr>
              <a:t>座水电站工程投资预计：</a:t>
            </a:r>
            <a:r>
              <a:rPr lang="en-US" altLang="zh-CN" sz="1600" b="1">
                <a:solidFill>
                  <a:srgbClr val="000000"/>
                </a:solidFill>
                <a:latin typeface="仿宋" panose="02010609060101010101" charset="-122"/>
                <a:ea typeface="仿宋" panose="02010609060101010101" charset="-122"/>
                <a:sym typeface="+mn-ea"/>
              </a:rPr>
              <a:t>25743.71</a:t>
            </a:r>
            <a:r>
              <a:rPr lang="zh-CN" altLang="en-US" sz="1600" b="1">
                <a:solidFill>
                  <a:srgbClr val="000000"/>
                </a:solidFill>
                <a:latin typeface="仿宋" panose="02010609060101010101" charset="-122"/>
                <a:ea typeface="仿宋" panose="02010609060101010101" charset="-122"/>
                <a:sym typeface="+mn-ea"/>
              </a:rPr>
              <a:t>万元；经营收益按生产经营年数乘以进</a:t>
            </a:r>
            <a:r>
              <a:rPr lang="en-US" altLang="zh-CN" sz="1600" b="1">
                <a:solidFill>
                  <a:srgbClr val="000000"/>
                </a:solidFill>
                <a:latin typeface="仿宋" panose="02010609060101010101" charset="-122"/>
                <a:ea typeface="仿宋" panose="02010609060101010101" charset="-122"/>
                <a:sym typeface="+mn-ea"/>
              </a:rPr>
              <a:t>5</a:t>
            </a:r>
            <a:r>
              <a:rPr lang="zh-CN" altLang="en-US" sz="1600" b="1">
                <a:solidFill>
                  <a:srgbClr val="000000"/>
                </a:solidFill>
                <a:latin typeface="仿宋" panose="02010609060101010101" charset="-122"/>
                <a:ea typeface="仿宋" panose="02010609060101010101" charset="-122"/>
                <a:sym typeface="+mn-ea"/>
              </a:rPr>
              <a:t>年平均发电收入计算，</a:t>
            </a:r>
            <a:r>
              <a:rPr lang="zh-CN" altLang="en-US" sz="1600" b="1">
                <a:latin typeface="仿宋" panose="02010609060101010101" charset="-122"/>
                <a:ea typeface="仿宋" panose="02010609060101010101" charset="-122"/>
                <a:cs typeface="仿宋" panose="02010609060101010101" charset="-122"/>
                <a:sym typeface="+mn-ea"/>
              </a:rPr>
              <a:t>即</a:t>
            </a:r>
            <a:r>
              <a:rPr lang="zh-CN" altLang="en-US" sz="1600" b="1">
                <a:solidFill>
                  <a:srgbClr val="000000"/>
                </a:solidFill>
                <a:latin typeface="仿宋" panose="02010609060101010101" charset="-122"/>
                <a:ea typeface="仿宋" panose="02010609060101010101" charset="-122"/>
                <a:sym typeface="+mn-ea"/>
              </a:rPr>
              <a:t>：</a:t>
            </a:r>
            <a:r>
              <a:rPr lang="en-US" altLang="zh-CN" sz="1600" b="1">
                <a:solidFill>
                  <a:srgbClr val="000000"/>
                </a:solidFill>
                <a:latin typeface="仿宋" panose="02010609060101010101" charset="-122"/>
                <a:ea typeface="仿宋" panose="02010609060101010101" charset="-122"/>
                <a:sym typeface="+mn-ea"/>
              </a:rPr>
              <a:t>49948.29 </a:t>
            </a:r>
            <a:r>
              <a:rPr lang="zh-CN" altLang="en-US" sz="1600" b="1">
                <a:solidFill>
                  <a:srgbClr val="000000"/>
                </a:solidFill>
                <a:latin typeface="仿宋" panose="02010609060101010101" charset="-122"/>
                <a:ea typeface="仿宋" panose="02010609060101010101" charset="-122"/>
                <a:sym typeface="+mn-ea"/>
              </a:rPr>
              <a:t>万元；</a:t>
            </a:r>
            <a:r>
              <a:rPr lang="zh-CN" altLang="en-US" sz="1600" b="1">
                <a:latin typeface="仿宋" panose="02010609060101010101" charset="-122"/>
                <a:ea typeface="仿宋" panose="02010609060101010101" charset="-122"/>
                <a:cs typeface="仿宋" panose="02010609060101010101" charset="-122"/>
              </a:rPr>
              <a:t>累</a:t>
            </a:r>
            <a:r>
              <a:rPr lang="zh-CN" altLang="en-US" sz="1600" b="1">
                <a:latin typeface="仿宋" panose="02010609060101010101" charset="-122"/>
                <a:ea typeface="仿宋" panose="02010609060101010101" charset="-122"/>
                <a:cs typeface="仿宋" panose="02010609060101010101" charset="-122"/>
                <a:sym typeface="+mn-ea"/>
              </a:rPr>
              <a:t>计经营成本</a:t>
            </a:r>
            <a:r>
              <a:rPr lang="zh-CN" altLang="en-US" sz="1600" b="1">
                <a:latin typeface="仿宋" panose="02010609060101010101" charset="-122"/>
                <a:ea typeface="仿宋" panose="02010609060101010101" charset="-122"/>
                <a:cs typeface="仿宋" panose="02010609060101010101" charset="-122"/>
              </a:rPr>
              <a:t>按收益的30%计</a:t>
            </a:r>
            <a:r>
              <a:rPr lang="zh-CN" altLang="en-US" sz="1600" b="1">
                <a:latin typeface="仿宋" panose="02010609060101010101" charset="-122"/>
                <a:ea typeface="仿宋" panose="02010609060101010101" charset="-122"/>
                <a:cs typeface="仿宋" panose="02010609060101010101" charset="-122"/>
              </a:rPr>
              <a:t>算，即</a:t>
            </a:r>
            <a:r>
              <a:rPr lang="en-US" altLang="zh-CN" sz="1600" b="1">
                <a:solidFill>
                  <a:srgbClr val="000000"/>
                </a:solidFill>
                <a:latin typeface="仿宋" panose="02010609060101010101" charset="-122"/>
                <a:ea typeface="仿宋" panose="02010609060101010101" charset="-122"/>
                <a:sym typeface="+mn-ea"/>
              </a:rPr>
              <a:t>14984.49 </a:t>
            </a:r>
            <a:r>
              <a:rPr lang="zh-CN" altLang="en-US" sz="1600" b="1">
                <a:solidFill>
                  <a:srgbClr val="000000"/>
                </a:solidFill>
                <a:latin typeface="仿宋" panose="02010609060101010101" charset="-122"/>
                <a:ea typeface="仿宋" panose="02010609060101010101" charset="-122"/>
                <a:sym typeface="+mn-ea"/>
              </a:rPr>
              <a:t>万元，</a:t>
            </a:r>
            <a:r>
              <a:rPr lang="en-US" altLang="zh-CN" sz="1600" b="1">
                <a:solidFill>
                  <a:srgbClr val="000000"/>
                </a:solidFill>
                <a:latin typeface="仿宋" panose="02010609060101010101" charset="-122"/>
                <a:ea typeface="仿宋" panose="02010609060101010101" charset="-122"/>
                <a:sym typeface="+mn-ea"/>
              </a:rPr>
              <a:t>4</a:t>
            </a:r>
            <a:r>
              <a:rPr lang="zh-CN" altLang="en-US" sz="1600" b="1">
                <a:solidFill>
                  <a:srgbClr val="000000"/>
                </a:solidFill>
                <a:latin typeface="仿宋" panose="02010609060101010101" charset="-122"/>
                <a:ea typeface="仿宋" panose="02010609060101010101" charset="-122"/>
                <a:sym typeface="+mn-ea"/>
              </a:rPr>
              <a:t>座电站已盈利</a:t>
            </a:r>
            <a:r>
              <a:rPr lang="en-US" altLang="zh-CN" sz="1600" b="1">
                <a:solidFill>
                  <a:srgbClr val="000000"/>
                </a:solidFill>
                <a:latin typeface="仿宋" panose="02010609060101010101" charset="-122"/>
                <a:ea typeface="仿宋" panose="02010609060101010101" charset="-122"/>
                <a:sym typeface="+mn-ea"/>
              </a:rPr>
              <a:t>9220.1</a:t>
            </a:r>
            <a:r>
              <a:rPr lang="zh-CN" altLang="en-US" sz="1600" b="1">
                <a:solidFill>
                  <a:srgbClr val="000000"/>
                </a:solidFill>
                <a:latin typeface="仿宋" panose="02010609060101010101" charset="-122"/>
                <a:ea typeface="仿宋" panose="02010609060101010101" charset="-122"/>
                <a:sym typeface="+mn-ea"/>
              </a:rPr>
              <a:t>万元</a:t>
            </a:r>
            <a:r>
              <a:rPr lang="zh-CN" altLang="en-US" sz="1600" b="1">
                <a:latin typeface="仿宋" panose="02010609060101010101" charset="-122"/>
                <a:ea typeface="仿宋" panose="02010609060101010101" charset="-122"/>
                <a:cs typeface="仿宋" panose="02010609060101010101" charset="-122"/>
              </a:rPr>
              <a:t>。</a:t>
            </a:r>
            <a:endParaRPr lang="zh-CN" altLang="en-US" sz="1600" b="1">
              <a:latin typeface="仿宋" panose="02010609060101010101" charset="-122"/>
              <a:ea typeface="仿宋" panose="02010609060101010101" charset="-122"/>
              <a:cs typeface="仿宋" panose="02010609060101010101" charset="-122"/>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pic>
        <p:nvPicPr>
          <p:cNvPr id="2" name="图片 1" descr="2f44d478c3747a1873b3b8cd7cb00e5"/>
          <p:cNvPicPr>
            <a:picLocks noChangeAspect="1"/>
          </p:cNvPicPr>
          <p:nvPr/>
        </p:nvPicPr>
        <p:blipFill>
          <a:blip r:embed="rId2"/>
          <a:stretch>
            <a:fillRect/>
          </a:stretch>
        </p:blipFill>
        <p:spPr>
          <a:xfrm>
            <a:off x="4537075" y="826135"/>
            <a:ext cx="7517765" cy="5941695"/>
          </a:xfrm>
          <a:prstGeom prst="rect">
            <a:avLst/>
          </a:prstGeom>
        </p:spPr>
      </p:pic>
      <p:sp>
        <p:nvSpPr>
          <p:cNvPr id="3" name="文本框 2"/>
          <p:cNvSpPr txBox="1"/>
          <p:nvPr/>
        </p:nvSpPr>
        <p:spPr>
          <a:xfrm>
            <a:off x="537845" y="958850"/>
            <a:ext cx="2995930" cy="1007745"/>
          </a:xfrm>
          <a:prstGeom prst="rect">
            <a:avLst/>
          </a:prstGeom>
          <a:noFill/>
        </p:spPr>
        <p:txBody>
          <a:bodyPr wrap="square" rtlCol="0">
            <a:noAutofit/>
          </a:bodyPr>
          <a:p>
            <a:pPr indent="0" fontAlgn="auto">
              <a:lnSpc>
                <a:spcPct val="150000"/>
              </a:lnSpc>
            </a:pPr>
            <a:r>
              <a:rPr lang="zh-CN" b="1">
                <a:latin typeface="仿宋" panose="02010609060101010101" charset="-122"/>
                <a:ea typeface="仿宋" panose="02010609060101010101" charset="-122"/>
                <a:cs typeface="仿宋" panose="02010609060101010101" charset="-122"/>
                <a:sym typeface="+mn-ea"/>
              </a:rPr>
              <a:t>四座水电站均不在生态保护区和生态控制区内。</a:t>
            </a:r>
            <a:endParaRPr b="1">
              <a:solidFill>
                <a:schemeClr val="tx1"/>
              </a:solidFill>
              <a:latin typeface="仿宋" panose="02010609060101010101" charset="-122"/>
              <a:ea typeface="仿宋" panose="02010609060101010101" charset="-122"/>
              <a:cs typeface="仿宋" panose="02010609060101010101" charset="-122"/>
              <a:sym typeface="+mn-ea"/>
            </a:endParaRPr>
          </a:p>
          <a:p>
            <a:endParaRPr lang="zh-CN" altLang="en-US"/>
          </a:p>
        </p:txBody>
      </p:sp>
      <p:sp>
        <p:nvSpPr>
          <p:cNvPr id="10" name="文本框 9"/>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gn="l">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4</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电站合规性</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sp>
        <p:nvSpPr>
          <p:cNvPr id="10" name="文本框 9"/>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gn="l">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4</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电站合规性</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6" name="文本框 5"/>
          <p:cNvSpPr txBox="1"/>
          <p:nvPr/>
        </p:nvSpPr>
        <p:spPr>
          <a:xfrm>
            <a:off x="538480" y="1071245"/>
            <a:ext cx="11330940" cy="5521325"/>
          </a:xfrm>
          <a:prstGeom prst="rect">
            <a:avLst/>
          </a:prstGeom>
          <a:noFill/>
        </p:spPr>
        <p:txBody>
          <a:bodyPr wrap="square" rtlCol="0">
            <a:noAutofit/>
          </a:bodyPr>
          <a:p>
            <a:pPr indent="0" fontAlgn="auto">
              <a:lnSpc>
                <a:spcPct val="150000"/>
              </a:lnSpc>
            </a:pPr>
            <a:r>
              <a:rPr lang="zh-CN" altLang="en-US" b="1">
                <a:latin typeface="仿宋" panose="02010609060101010101" charset="-122"/>
                <a:ea typeface="仿宋" panose="02010609060101010101" charset="-122"/>
                <a:cs typeface="仿宋" panose="02010609060101010101" charset="-122"/>
              </a:rPr>
              <a:t>目前通过小水电分类整改评估得知，四座水电站合规手续仅缺少水土保持验收和竣工验收。水土保持验收由水利局主持并组织专家至现场提出整改意见和方案，完成整改后即可通过。</a:t>
            </a:r>
            <a:endParaRPr lang="zh-CN" altLang="en-US" b="1">
              <a:latin typeface="仿宋" panose="02010609060101010101" charset="-122"/>
              <a:ea typeface="仿宋" panose="02010609060101010101" charset="-122"/>
              <a:cs typeface="仿宋" panose="02010609060101010101" charset="-122"/>
            </a:endParaRPr>
          </a:p>
        </p:txBody>
      </p:sp>
      <p:graphicFrame>
        <p:nvGraphicFramePr>
          <p:cNvPr id="12" name="表格 11"/>
          <p:cNvGraphicFramePr/>
          <p:nvPr>
            <p:custDataLst>
              <p:tags r:id="rId2"/>
            </p:custDataLst>
          </p:nvPr>
        </p:nvGraphicFramePr>
        <p:xfrm>
          <a:off x="1488440" y="2172970"/>
          <a:ext cx="9036050" cy="3469640"/>
        </p:xfrm>
        <a:graphic>
          <a:graphicData uri="http://schemas.openxmlformats.org/drawingml/2006/table">
            <a:tbl>
              <a:tblPr/>
              <a:tblGrid>
                <a:gridCol w="492760"/>
                <a:gridCol w="1914525"/>
                <a:gridCol w="1204595"/>
                <a:gridCol w="897255"/>
                <a:gridCol w="2117725"/>
                <a:gridCol w="1206500"/>
                <a:gridCol w="1202690"/>
              </a:tblGrid>
              <a:tr h="390525">
                <a:tc gridSpan="7">
                  <a:txBody>
                    <a:bodyPr/>
                    <a:p>
                      <a:pPr indent="0" algn="ctr">
                        <a:buNone/>
                      </a:pPr>
                      <a:r>
                        <a:rPr lang="zh-CN" sz="1600" b="1">
                          <a:solidFill>
                            <a:schemeClr val="tx1"/>
                          </a:solidFill>
                          <a:latin typeface="黑体" panose="02010609060101010101" charset="-122"/>
                          <a:ea typeface="黑体" panose="02010609060101010101" charset="-122"/>
                        </a:rPr>
                        <a:t>合规性信息汇总表</a:t>
                      </a:r>
                      <a:endParaRPr lang="zh-CN" sz="1600" b="1">
                        <a:solidFill>
                          <a:schemeClr val="tx1"/>
                        </a:solidFill>
                        <a:latin typeface="黑体" panose="02010609060101010101" charset="-122"/>
                        <a:ea typeface="黑体" panose="02010609060101010101" charset="-122"/>
                      </a:endParaRPr>
                    </a:p>
                  </a:txBody>
                  <a:tcPr marL="12700" marR="12700" marT="12700" vert="horz" anchor="ctr" anchorCtr="0">
                    <a:lnL>
                      <a:noFill/>
                    </a:lnL>
                    <a:lnR cap="flat">
                      <a:noFill/>
                    </a:lnR>
                    <a:lnT cap="flat">
                      <a:noFill/>
                    </a:lnT>
                    <a:lnB w="12700">
                      <a:solidFill>
                        <a:schemeClr val="tx1"/>
                      </a:solidFill>
                      <a:prstDash val="solid"/>
                    </a:lnB>
                    <a:lnTlToBr>
                      <a:noFill/>
                    </a:lnTlToBr>
                    <a:lnBlToTr>
                      <a:noFill/>
                    </a:lnBlToTr>
                    <a:noFill/>
                  </a:tcPr>
                </a:tc>
                <a:tc hMerge="1">
                  <a:tcPr>
                    <a:lnT cap="flat">
                      <a:noFill/>
                    </a:lnT>
                    <a:lnB w="12700">
                      <a:solidFill>
                        <a:schemeClr val="tx1"/>
                      </a:solidFill>
                      <a:prstDash val="solid"/>
                    </a:lnB>
                  </a:tcPr>
                </a:tc>
                <a:tc hMerge="1">
                  <a:tcPr>
                    <a:lnT cap="flat">
                      <a:noFill/>
                    </a:lnT>
                    <a:lnB w="12700">
                      <a:solidFill>
                        <a:schemeClr val="tx1"/>
                      </a:solidFill>
                      <a:prstDash val="solid"/>
                    </a:lnB>
                  </a:tcPr>
                </a:tc>
                <a:tc hMerge="1">
                  <a:tcPr>
                    <a:lnT cap="flat">
                      <a:noFill/>
                    </a:lnT>
                    <a:lnB w="12700">
                      <a:solidFill>
                        <a:schemeClr val="tx1"/>
                      </a:solidFill>
                      <a:prstDash val="solid"/>
                    </a:lnB>
                  </a:tcPr>
                </a:tc>
                <a:tc hMerge="1">
                  <a:tcPr>
                    <a:lnT cap="flat">
                      <a:noFill/>
                    </a:lnT>
                    <a:lnB w="12700">
                      <a:solidFill>
                        <a:schemeClr val="tx1"/>
                      </a:solidFill>
                      <a:prstDash val="solid"/>
                    </a:lnB>
                  </a:tcPr>
                </a:tc>
                <a:tc hMerge="1">
                  <a:tcPr>
                    <a:lnT cap="flat">
                      <a:noFill/>
                    </a:lnT>
                    <a:lnB w="12700">
                      <a:solidFill>
                        <a:schemeClr val="tx1"/>
                      </a:solidFill>
                      <a:prstDash val="solid"/>
                    </a:lnB>
                  </a:tcPr>
                </a:tc>
                <a:tc hMerge="1">
                  <a:tcPr>
                    <a:lnT cap="flat">
                      <a:noFill/>
                    </a:lnT>
                    <a:lnB w="12700">
                      <a:solidFill>
                        <a:schemeClr val="tx1"/>
                      </a:solidFill>
                      <a:prstDash val="solid"/>
                    </a:lnB>
                  </a:tcPr>
                </a:tc>
              </a:tr>
              <a:tr h="615315">
                <a:tc>
                  <a:txBody>
                    <a:bodyPr/>
                    <a:p>
                      <a:pPr indent="0" algn="ctr">
                        <a:buNone/>
                      </a:pPr>
                      <a:r>
                        <a:rPr lang="zh-CN" sz="1200" b="1">
                          <a:solidFill>
                            <a:schemeClr val="tx1"/>
                          </a:solidFill>
                          <a:latin typeface="Arial" panose="020B0604020202020204" pitchFamily="34" charset="0"/>
                          <a:ea typeface="仿宋" panose="02010609060101010101" charset="-122"/>
                        </a:rPr>
                        <a:t>序号</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水电站名称</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并网时间</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分类整改评估结果</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土地性质</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缺项1</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52"/>
                        </a:rPr>
                        <a:t>缺项2</a:t>
                      </a:r>
                      <a:endParaRPr lang="zh-CN" altLang="en-US" sz="1200" b="1">
                        <a:solidFill>
                          <a:schemeClr val="tx1"/>
                        </a:solidFill>
                        <a:latin typeface="Arial" panose="020B0604020202020204" pitchFamily="34" charset="0"/>
                        <a:ea typeface="仿宋" panose="02010609060101010101" charset="-5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615315">
                <a:tc>
                  <a:txBody>
                    <a:bodyPr/>
                    <a:p>
                      <a:pPr indent="0" algn="ctr">
                        <a:buNone/>
                      </a:pPr>
                      <a:r>
                        <a:rPr lang="en-US" sz="1200" b="1">
                          <a:solidFill>
                            <a:schemeClr val="tx1"/>
                          </a:solidFill>
                          <a:latin typeface="仿宋" panose="02010609060101010101" charset="-122"/>
                        </a:rPr>
                        <a:t>3</a:t>
                      </a:r>
                      <a:endParaRPr lang="en-US" altLang="en-US" sz="1200" b="1">
                        <a:solidFill>
                          <a:schemeClr val="tx1"/>
                        </a:solidFill>
                        <a:latin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河口水电站</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2014年8月</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整改</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划拨（有不动产证）</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竣工验收</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水土保持验收</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615950">
                <a:tc>
                  <a:txBody>
                    <a:bodyPr/>
                    <a:p>
                      <a:pPr indent="0" algn="ctr">
                        <a:buNone/>
                      </a:pPr>
                      <a:r>
                        <a:rPr lang="en-US" sz="1200" b="1">
                          <a:solidFill>
                            <a:schemeClr val="tx1"/>
                          </a:solidFill>
                          <a:latin typeface="仿宋" panose="02010609060101010101" charset="-122"/>
                        </a:rPr>
                        <a:t>4</a:t>
                      </a:r>
                      <a:endParaRPr lang="en-US" altLang="en-US" sz="1200" b="1">
                        <a:solidFill>
                          <a:schemeClr val="tx1"/>
                        </a:solidFill>
                        <a:latin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上五里铺</a:t>
                      </a:r>
                      <a:r>
                        <a:rPr lang="zh-CN" sz="1200" b="1">
                          <a:solidFill>
                            <a:schemeClr val="tx1"/>
                          </a:solidFill>
                          <a:latin typeface="Arial" panose="020B0604020202020204" pitchFamily="34" charset="0"/>
                          <a:ea typeface="仿宋" panose="02010609060101010101" charset="-122"/>
                        </a:rPr>
                        <a:t>水电站</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2009年10月</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整改</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划拨（有土地使用证）</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竣工验收</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水土保持验收</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616585">
                <a:tc>
                  <a:txBody>
                    <a:bodyPr/>
                    <a:p>
                      <a:pPr indent="0" algn="ctr">
                        <a:buNone/>
                      </a:pPr>
                      <a:r>
                        <a:rPr lang="en-US" sz="1200" b="1">
                          <a:solidFill>
                            <a:schemeClr val="tx1"/>
                          </a:solidFill>
                          <a:latin typeface="仿宋" panose="02010609060101010101" charset="-122"/>
                        </a:rPr>
                        <a:t>5</a:t>
                      </a:r>
                      <a:endParaRPr lang="en-US" altLang="en-US" sz="1200" b="1">
                        <a:solidFill>
                          <a:schemeClr val="tx1"/>
                        </a:solidFill>
                        <a:latin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苏介堤水</a:t>
                      </a:r>
                      <a:r>
                        <a:rPr lang="zh-CN" sz="1200" b="1">
                          <a:solidFill>
                            <a:schemeClr val="tx1"/>
                          </a:solidFill>
                          <a:latin typeface="Arial" panose="020B0604020202020204" pitchFamily="34" charset="0"/>
                          <a:ea typeface="仿宋" panose="02010609060101010101" charset="-122"/>
                        </a:rPr>
                        <a:t>电站</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2012年8月</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整改</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划拨（有土地使用证）</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竣工验收</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水土保持验收</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615950">
                <a:tc>
                  <a:txBody>
                    <a:bodyPr/>
                    <a:p>
                      <a:pPr indent="0" algn="ctr">
                        <a:buNone/>
                      </a:pPr>
                      <a:r>
                        <a:rPr lang="en-US" sz="1200" b="1">
                          <a:solidFill>
                            <a:schemeClr val="tx1"/>
                          </a:solidFill>
                          <a:latin typeface="仿宋" panose="02010609060101010101" charset="-122"/>
                        </a:rPr>
                        <a:t>6</a:t>
                      </a:r>
                      <a:endParaRPr lang="en-US" altLang="en-US" sz="1200" b="1">
                        <a:solidFill>
                          <a:schemeClr val="tx1"/>
                        </a:solidFill>
                        <a:latin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亚曼苏水</a:t>
                      </a:r>
                      <a:r>
                        <a:rPr lang="zh-CN" sz="1200" b="1">
                          <a:solidFill>
                            <a:schemeClr val="tx1"/>
                          </a:solidFill>
                          <a:latin typeface="Arial" panose="020B0604020202020204" pitchFamily="34" charset="0"/>
                          <a:ea typeface="仿宋" panose="02010609060101010101" charset="-122"/>
                        </a:rPr>
                        <a:t>电站</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2013年12月</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整改</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划拨（有土地使用证）</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竣工验收</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chemeClr val="tx1"/>
                          </a:solidFill>
                          <a:latin typeface="Arial" panose="020B0604020202020204" pitchFamily="34" charset="0"/>
                          <a:ea typeface="仿宋" panose="02010609060101010101" charset="-122"/>
                        </a:rPr>
                        <a:t>水土保持验收</a:t>
                      </a:r>
                      <a:endParaRPr lang="zh-CN" altLang="en-US" sz="1200" b="1">
                        <a:solidFill>
                          <a:schemeClr val="tx1"/>
                        </a:solidFill>
                        <a:latin typeface="Arial" panose="020B0604020202020204" pitchFamily="34" charset="0"/>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5</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6" name="表格 5"/>
          <p:cNvGraphicFramePr/>
          <p:nvPr>
            <p:custDataLst>
              <p:tags r:id="rId2"/>
            </p:custDataLst>
          </p:nvPr>
        </p:nvGraphicFramePr>
        <p:xfrm>
          <a:off x="538480" y="1071245"/>
          <a:ext cx="11409045" cy="3695700"/>
        </p:xfrm>
        <a:graphic>
          <a:graphicData uri="http://schemas.openxmlformats.org/drawingml/2006/table">
            <a:tbl>
              <a:tblPr/>
              <a:tblGrid>
                <a:gridCol w="773430"/>
                <a:gridCol w="2670175"/>
                <a:gridCol w="1154430"/>
                <a:gridCol w="3061335"/>
                <a:gridCol w="1249680"/>
                <a:gridCol w="2499995"/>
              </a:tblGrid>
              <a:tr h="382270">
                <a:tc>
                  <a:txBody>
                    <a:bodyPr/>
                    <a:p>
                      <a:pPr indent="0">
                        <a:buNone/>
                      </a:pPr>
                      <a:r>
                        <a:rPr lang="zh-CN" sz="1200" b="1">
                          <a:solidFill>
                            <a:srgbClr val="202020"/>
                          </a:solidFill>
                          <a:latin typeface="Arial" panose="020B0604020202020204" pitchFamily="34" charset="0"/>
                          <a:ea typeface="宋体" panose="02010600030101010101" pitchFamily="2" charset="-122"/>
                        </a:rPr>
                        <a:t>企业名称</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gridSpan="5">
                  <a:txBody>
                    <a:bodyPr/>
                    <a:p>
                      <a:pPr indent="0">
                        <a:buNone/>
                      </a:pPr>
                      <a:r>
                        <a:rPr lang="zh-CN" sz="1200" b="1">
                          <a:solidFill>
                            <a:srgbClr val="202020"/>
                          </a:solidFill>
                          <a:latin typeface="Arial" panose="020B0604020202020204" pitchFamily="34" charset="0"/>
                          <a:ea typeface="宋体" panose="02010600030101010101" pitchFamily="2" charset="-122"/>
                        </a:rPr>
                        <a:t>乌什县蓬源水电开发有限公司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hMerge="1">
                  <a:tcPr>
                    <a:lnT w="12700">
                      <a:solidFill>
                        <a:schemeClr val="tx1"/>
                      </a:solidFill>
                      <a:prstDash val="solid"/>
                    </a:lnT>
                    <a:lnB w="12700">
                      <a:solidFill>
                        <a:schemeClr val="tx1"/>
                      </a:solidFill>
                      <a:prstDash val="solid"/>
                    </a:lnB>
                  </a:tcPr>
                </a:tc>
                <a:tc hMerge="1">
                  <a:tcPr>
                    <a:lnT w="12700">
                      <a:solidFill>
                        <a:schemeClr val="tx1"/>
                      </a:solidFill>
                      <a:prstDash val="solid"/>
                    </a:lnT>
                    <a:lnB w="12700">
                      <a:solidFill>
                        <a:schemeClr val="tx1"/>
                      </a:solidFill>
                      <a:prstDash val="solid"/>
                    </a:lnB>
                  </a:tcPr>
                </a:tc>
                <a:tc hMerge="1">
                  <a:tcPr>
                    <a:lnT w="12700">
                      <a:solidFill>
                        <a:schemeClr val="tx1"/>
                      </a:solidFill>
                      <a:prstDash val="solid"/>
                    </a:lnT>
                    <a:lnB w="12700">
                      <a:solidFill>
                        <a:schemeClr val="tx1"/>
                      </a:solidFill>
                      <a:prstDash val="solid"/>
                    </a:lnB>
                  </a:tcPr>
                </a:tc>
                <a:tc hMerge="1">
                  <a:tcPr>
                    <a:lnR w="12700">
                      <a:solidFill>
                        <a:schemeClr val="tx1"/>
                      </a:solidFill>
                      <a:prstDash val="solid"/>
                    </a:lnR>
                    <a:lnT w="12700">
                      <a:solidFill>
                        <a:schemeClr val="tx1"/>
                      </a:solidFill>
                      <a:prstDash val="solid"/>
                    </a:lnT>
                    <a:lnB w="12700">
                      <a:solidFill>
                        <a:schemeClr val="tx1"/>
                      </a:solidFill>
                      <a:prstDash val="solid"/>
                    </a:lnB>
                  </a:tcPr>
                </a:tc>
              </a:tr>
              <a:tr h="424180">
                <a:tc>
                  <a:txBody>
                    <a:bodyPr/>
                    <a:p>
                      <a:pPr indent="0">
                        <a:buNone/>
                      </a:pPr>
                      <a:r>
                        <a:rPr lang="zh-CN" sz="1200" b="1">
                          <a:solidFill>
                            <a:srgbClr val="202020"/>
                          </a:solidFill>
                          <a:latin typeface="Arial" panose="020B0604020202020204" pitchFamily="34" charset="0"/>
                          <a:ea typeface="宋体" panose="02010600030101010101" pitchFamily="2" charset="-122"/>
                        </a:rPr>
                        <a:t>法定代表人</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刘跃中</a:t>
                      </a:r>
                      <a:endParaRPr lang="zh-CN"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统一社会信用代码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200" b="1">
                          <a:solidFill>
                            <a:srgbClr val="000000"/>
                          </a:solidFill>
                          <a:latin typeface="宋体" panose="02010600030101010101" pitchFamily="2" charset="-122"/>
                        </a:rPr>
                        <a:t>916529272298307318</a:t>
                      </a:r>
                      <a:endParaRPr lang="en-US" altLang="en-US" sz="1200" b="1">
                        <a:solidFill>
                          <a:srgbClr val="00000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营业期限</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2007-10-15至2037-10-14</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81635">
                <a:tc>
                  <a:txBody>
                    <a:bodyPr/>
                    <a:p>
                      <a:pPr indent="0">
                        <a:buNone/>
                      </a:pPr>
                      <a:r>
                        <a:rPr lang="zh-CN" sz="1200" b="1">
                          <a:solidFill>
                            <a:srgbClr val="202020"/>
                          </a:solidFill>
                          <a:latin typeface="Arial" panose="020B0604020202020204" pitchFamily="34" charset="0"/>
                          <a:ea typeface="宋体" panose="02010600030101010101" pitchFamily="2" charset="-122"/>
                        </a:rPr>
                        <a:t>经营状态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存续</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纳税人识别号</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200" b="1">
                          <a:solidFill>
                            <a:srgbClr val="000000"/>
                          </a:solidFill>
                          <a:latin typeface="宋体" panose="02010600030101010101" pitchFamily="2" charset="-122"/>
                        </a:rPr>
                        <a:t>916529272298307318</a:t>
                      </a:r>
                      <a:endParaRPr lang="en-US" altLang="en-US" sz="1200" b="1">
                        <a:solidFill>
                          <a:srgbClr val="00000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人员规模</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50-99人</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82270">
                <a:tc>
                  <a:txBody>
                    <a:bodyPr/>
                    <a:p>
                      <a:pPr indent="0">
                        <a:buNone/>
                      </a:pPr>
                      <a:r>
                        <a:rPr lang="zh-CN" sz="1200" b="1">
                          <a:solidFill>
                            <a:srgbClr val="202020"/>
                          </a:solidFill>
                          <a:latin typeface="Arial" panose="020B0604020202020204" pitchFamily="34" charset="0"/>
                          <a:ea typeface="宋体" panose="02010600030101010101" pitchFamily="2" charset="-122"/>
                        </a:rPr>
                        <a:t>成立日期</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200" b="1">
                          <a:solidFill>
                            <a:srgbClr val="000000"/>
                          </a:solidFill>
                          <a:latin typeface="宋体" panose="02010600030101010101" pitchFamily="2" charset="-122"/>
                        </a:rPr>
                        <a:t>2007-10-15</a:t>
                      </a:r>
                      <a:endParaRPr lang="en-US" altLang="en-US" sz="1200" b="1">
                        <a:solidFill>
                          <a:srgbClr val="00000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组织机构代码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200" b="1">
                          <a:solidFill>
                            <a:srgbClr val="000000"/>
                          </a:solidFill>
                          <a:latin typeface="宋体" panose="02010600030101010101" pitchFamily="2" charset="-122"/>
                        </a:rPr>
                        <a:t>22983073-1</a:t>
                      </a:r>
                      <a:endParaRPr lang="en-US" altLang="en-US" sz="1200" b="1">
                        <a:solidFill>
                          <a:srgbClr val="00000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参保人数</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200" b="1">
                          <a:solidFill>
                            <a:srgbClr val="000000"/>
                          </a:solidFill>
                          <a:latin typeface="宋体" panose="02010600030101010101" pitchFamily="2" charset="-122"/>
                        </a:rPr>
                        <a:t>65</a:t>
                      </a:r>
                      <a:endParaRPr lang="en-US" altLang="en-US" sz="1200" b="1">
                        <a:solidFill>
                          <a:srgbClr val="00000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82270">
                <a:tc>
                  <a:txBody>
                    <a:bodyPr/>
                    <a:p>
                      <a:pPr indent="0">
                        <a:buNone/>
                      </a:pPr>
                      <a:r>
                        <a:rPr lang="zh-CN" sz="1200" b="1">
                          <a:solidFill>
                            <a:srgbClr val="202020"/>
                          </a:solidFill>
                          <a:latin typeface="Arial" panose="020B0604020202020204" pitchFamily="34" charset="0"/>
                          <a:ea typeface="宋体" panose="02010600030101010101" pitchFamily="2" charset="-122"/>
                        </a:rPr>
                        <a:t>注册资本</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18738万人民币</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工商注册号</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200" b="1">
                          <a:solidFill>
                            <a:srgbClr val="000000"/>
                          </a:solidFill>
                          <a:latin typeface="宋体" panose="02010600030101010101" pitchFamily="2" charset="-122"/>
                        </a:rPr>
                        <a:t>652927050000020</a:t>
                      </a:r>
                      <a:endParaRPr lang="en-US" altLang="en-US" sz="1200" b="1">
                        <a:solidFill>
                          <a:srgbClr val="00000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曾用名</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200" b="1">
                          <a:solidFill>
                            <a:srgbClr val="000000"/>
                          </a:solidFill>
                          <a:latin typeface="宋体" panose="02010600030101010101" pitchFamily="2" charset="-122"/>
                        </a:rPr>
                        <a:t>-</a:t>
                      </a:r>
                      <a:endParaRPr lang="en-US" altLang="en-US" sz="1200" b="1">
                        <a:solidFill>
                          <a:srgbClr val="00000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82270">
                <a:tc>
                  <a:txBody>
                    <a:bodyPr/>
                    <a:p>
                      <a:pPr indent="0">
                        <a:buNone/>
                      </a:pPr>
                      <a:r>
                        <a:rPr lang="zh-CN" sz="1200" b="1">
                          <a:solidFill>
                            <a:srgbClr val="202020"/>
                          </a:solidFill>
                          <a:latin typeface="Arial" panose="020B0604020202020204" pitchFamily="34" charset="0"/>
                          <a:ea typeface="宋体" panose="02010600030101010101" pitchFamily="2" charset="-122"/>
                        </a:rPr>
                        <a:t>实缴资本</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18738万人民币</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纳税人资质</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增值税一般纳税人</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英文名称</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200" b="1">
                          <a:solidFill>
                            <a:srgbClr val="000000"/>
                          </a:solidFill>
                          <a:latin typeface="宋体" panose="02010600030101010101" pitchFamily="2" charset="-122"/>
                        </a:rPr>
                        <a:t>-</a:t>
                      </a:r>
                      <a:endParaRPr lang="en-US" altLang="en-US" sz="1200" b="1">
                        <a:solidFill>
                          <a:srgbClr val="00000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24180">
                <a:tc>
                  <a:txBody>
                    <a:bodyPr/>
                    <a:p>
                      <a:pPr indent="0">
                        <a:buNone/>
                      </a:pPr>
                      <a:r>
                        <a:rPr lang="zh-CN" sz="1200" b="1">
                          <a:solidFill>
                            <a:srgbClr val="202020"/>
                          </a:solidFill>
                          <a:latin typeface="Arial" panose="020B0604020202020204" pitchFamily="34" charset="0"/>
                          <a:ea typeface="宋体" panose="02010600030101010101" pitchFamily="2" charset="-122"/>
                        </a:rPr>
                        <a:t>企业类型</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有限责任公司（自然人投资或控股的法人独资）</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登记机关</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乌什县市场监督管理局</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注册地址</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新疆阿克苏地区乌什县团结路（蓬源水电开发有限公司院内）</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936625">
                <a:tc>
                  <a:txBody>
                    <a:bodyPr/>
                    <a:p>
                      <a:pPr indent="0">
                        <a:buNone/>
                      </a:pPr>
                      <a:r>
                        <a:rPr lang="zh-CN" sz="1200" b="1">
                          <a:solidFill>
                            <a:srgbClr val="202020"/>
                          </a:solidFill>
                          <a:latin typeface="Arial" panose="020B0604020202020204" pitchFamily="34" charset="0"/>
                          <a:ea typeface="宋体" panose="02010600030101010101" pitchFamily="2" charset="-122"/>
                        </a:rPr>
                        <a:t>行业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电力、热力生产和供应业</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核准日期</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200" b="1">
                          <a:solidFill>
                            <a:srgbClr val="000000"/>
                          </a:solidFill>
                          <a:latin typeface="宋体" panose="02010600030101010101" pitchFamily="2" charset="-122"/>
                        </a:rPr>
                        <a:t>2022-08-05</a:t>
                      </a:r>
                      <a:endParaRPr lang="en-US" altLang="en-US" sz="1200" b="1">
                        <a:solidFill>
                          <a:srgbClr val="00000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经营范围</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200" b="1">
                          <a:solidFill>
                            <a:srgbClr val="000000"/>
                          </a:solidFill>
                          <a:latin typeface="Arial" panose="020B0604020202020204" pitchFamily="34" charset="0"/>
                          <a:ea typeface="宋体" panose="02010600030101010101" pitchFamily="2" charset="-122"/>
                        </a:rPr>
                        <a:t>许可经营项目：（具体经营项目以有关部门文件或颁发的许可证、资质证书为准）无。一般经营项目：（国家法律、行政法规有专项审批的项目除外）水力发电。（依法须经批准的项目，经相关部门批准后方可开展经营活动）</a:t>
                      </a:r>
                      <a:endParaRPr lang="zh-CN" altLang="en-US" sz="1200" b="1">
                        <a:solidFill>
                          <a:srgbClr val="0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14" name="文本框 13"/>
          <p:cNvSpPr txBox="1"/>
          <p:nvPr/>
        </p:nvSpPr>
        <p:spPr>
          <a:xfrm>
            <a:off x="4064000" y="514350"/>
            <a:ext cx="4064000" cy="398780"/>
          </a:xfrm>
          <a:prstGeom prst="rect">
            <a:avLst/>
          </a:prstGeom>
          <a:noFill/>
        </p:spPr>
        <p:txBody>
          <a:bodyPr wrap="square" rtlCol="0">
            <a:spAutoFit/>
          </a:bodyPr>
          <a:p>
            <a:pPr algn="ctr"/>
            <a:r>
              <a:rPr lang="zh-CN" altLang="en-US" sz="2000" b="1"/>
              <a:t>企业</a:t>
            </a:r>
            <a:r>
              <a:rPr lang="zh-CN" altLang="en-US" b="1"/>
              <a:t>信息</a:t>
            </a:r>
            <a:endParaRPr lang="zh-CN" altLang="en-US" b="1"/>
          </a:p>
        </p:txBody>
      </p:sp>
      <p:sp>
        <p:nvSpPr>
          <p:cNvPr id="2" name="文本框 1"/>
          <p:cNvSpPr txBox="1"/>
          <p:nvPr/>
        </p:nvSpPr>
        <p:spPr>
          <a:xfrm>
            <a:off x="538480" y="5634355"/>
            <a:ext cx="11222355" cy="1476375"/>
          </a:xfrm>
          <a:prstGeom prst="rect">
            <a:avLst/>
          </a:prstGeom>
          <a:noFill/>
        </p:spPr>
        <p:txBody>
          <a:bodyPr wrap="square" rtlCol="0">
            <a:spAutoFit/>
          </a:bodyPr>
          <a:p>
            <a:r>
              <a:rPr lang="zh-CN" b="1">
                <a:solidFill>
                  <a:srgbClr val="202020"/>
                </a:solidFill>
                <a:latin typeface="仿宋" panose="02010609060101010101" charset="-122"/>
                <a:ea typeface="仿宋" panose="02010609060101010101" charset="-122"/>
                <a:cs typeface="仿宋" panose="02010609060101010101" charset="-122"/>
                <a:sym typeface="+mn-ea"/>
              </a:rPr>
              <a:t>乌什县蓬源水电开发有限公司</a:t>
            </a:r>
            <a:r>
              <a:rPr lang="zh-CN" b="1">
                <a:solidFill>
                  <a:srgbClr val="202020"/>
                </a:solidFill>
                <a:latin typeface="仿宋" panose="02010609060101010101" charset="-122"/>
                <a:ea typeface="仿宋" panose="02010609060101010101" charset="-122"/>
                <a:cs typeface="仿宋" panose="02010609060101010101" charset="-122"/>
                <a:sym typeface="+mn-ea"/>
              </a:rPr>
              <a:t>成立于</a:t>
            </a:r>
            <a:r>
              <a:rPr lang="en-US" b="1">
                <a:solidFill>
                  <a:srgbClr val="000000"/>
                </a:solidFill>
                <a:latin typeface="仿宋" panose="02010609060101010101" charset="-122"/>
                <a:ea typeface="仿宋" panose="02010609060101010101" charset="-122"/>
                <a:cs typeface="仿宋" panose="02010609060101010101" charset="-122"/>
                <a:sym typeface="+mn-ea"/>
              </a:rPr>
              <a:t>2007</a:t>
            </a:r>
            <a:r>
              <a:rPr lang="zh-CN" altLang="en-US" b="1">
                <a:solidFill>
                  <a:srgbClr val="000000"/>
                </a:solidFill>
                <a:latin typeface="仿宋" panose="02010609060101010101" charset="-122"/>
                <a:ea typeface="仿宋" panose="02010609060101010101" charset="-122"/>
                <a:cs typeface="仿宋" panose="02010609060101010101" charset="-122"/>
                <a:sym typeface="+mn-ea"/>
              </a:rPr>
              <a:t>年</a:t>
            </a:r>
            <a:r>
              <a:rPr lang="en-US" b="1">
                <a:solidFill>
                  <a:srgbClr val="000000"/>
                </a:solidFill>
                <a:latin typeface="仿宋" panose="02010609060101010101" charset="-122"/>
                <a:ea typeface="仿宋" panose="02010609060101010101" charset="-122"/>
                <a:cs typeface="仿宋" panose="02010609060101010101" charset="-122"/>
                <a:sym typeface="+mn-ea"/>
              </a:rPr>
              <a:t>10</a:t>
            </a:r>
            <a:r>
              <a:rPr lang="zh-CN" altLang="en-US" b="1">
                <a:solidFill>
                  <a:srgbClr val="000000"/>
                </a:solidFill>
                <a:latin typeface="仿宋" panose="02010609060101010101" charset="-122"/>
                <a:ea typeface="仿宋" panose="02010609060101010101" charset="-122"/>
                <a:cs typeface="仿宋" panose="02010609060101010101" charset="-122"/>
                <a:sym typeface="+mn-ea"/>
              </a:rPr>
              <a:t>月</a:t>
            </a:r>
            <a:r>
              <a:rPr lang="en-US" b="1">
                <a:solidFill>
                  <a:srgbClr val="000000"/>
                </a:solidFill>
                <a:latin typeface="仿宋" panose="02010609060101010101" charset="-122"/>
                <a:ea typeface="仿宋" panose="02010609060101010101" charset="-122"/>
                <a:cs typeface="仿宋" panose="02010609060101010101" charset="-122"/>
                <a:sym typeface="+mn-ea"/>
              </a:rPr>
              <a:t>15</a:t>
            </a:r>
            <a:r>
              <a:rPr lang="zh-CN" altLang="en-US" b="1">
                <a:solidFill>
                  <a:srgbClr val="000000"/>
                </a:solidFill>
                <a:latin typeface="仿宋" panose="02010609060101010101" charset="-122"/>
                <a:ea typeface="仿宋" panose="02010609060101010101" charset="-122"/>
                <a:cs typeface="仿宋" panose="02010609060101010101" charset="-122"/>
                <a:sym typeface="+mn-ea"/>
              </a:rPr>
              <a:t>日，</a:t>
            </a:r>
            <a:r>
              <a:rPr lang="zh-CN" b="1">
                <a:solidFill>
                  <a:srgbClr val="202020"/>
                </a:solidFill>
                <a:latin typeface="仿宋" panose="02010609060101010101" charset="-122"/>
                <a:ea typeface="仿宋" panose="02010609060101010101" charset="-122"/>
                <a:cs typeface="仿宋" panose="02010609060101010101" charset="-122"/>
                <a:sym typeface="+mn-ea"/>
              </a:rPr>
              <a:t>注册资本</a:t>
            </a:r>
            <a:r>
              <a:rPr lang="zh-CN" b="1">
                <a:solidFill>
                  <a:srgbClr val="000000"/>
                </a:solidFill>
                <a:latin typeface="仿宋" panose="02010609060101010101" charset="-122"/>
                <a:ea typeface="仿宋" panose="02010609060101010101" charset="-122"/>
                <a:cs typeface="仿宋" panose="02010609060101010101" charset="-122"/>
                <a:sym typeface="+mn-ea"/>
              </a:rPr>
              <a:t>18738万人民币，</a:t>
            </a:r>
            <a:r>
              <a:rPr lang="zh-CN" b="1">
                <a:solidFill>
                  <a:srgbClr val="202020"/>
                </a:solidFill>
                <a:latin typeface="仿宋" panose="02010609060101010101" charset="-122"/>
                <a:ea typeface="仿宋" panose="02010609060101010101" charset="-122"/>
                <a:cs typeface="仿宋" panose="02010609060101010101" charset="-122"/>
                <a:sym typeface="+mn-ea"/>
              </a:rPr>
              <a:t>实缴资本</a:t>
            </a:r>
            <a:r>
              <a:rPr lang="zh-CN" b="1">
                <a:solidFill>
                  <a:srgbClr val="000000"/>
                </a:solidFill>
                <a:latin typeface="仿宋" panose="02010609060101010101" charset="-122"/>
                <a:ea typeface="仿宋" panose="02010609060101010101" charset="-122"/>
                <a:cs typeface="仿宋" panose="02010609060101010101" charset="-122"/>
                <a:sym typeface="+mn-ea"/>
              </a:rPr>
              <a:t>18738万人民币，税务资质</a:t>
            </a:r>
            <a:r>
              <a:rPr lang="en-US" altLang="zh-CN" b="1">
                <a:solidFill>
                  <a:srgbClr val="000000"/>
                </a:solidFill>
                <a:latin typeface="仿宋" panose="02010609060101010101" charset="-122"/>
                <a:ea typeface="仿宋" panose="02010609060101010101" charset="-122"/>
                <a:cs typeface="仿宋" panose="02010609060101010101" charset="-122"/>
                <a:sym typeface="+mn-ea"/>
              </a:rPr>
              <a:t>A</a:t>
            </a:r>
            <a:r>
              <a:rPr lang="zh-CN" altLang="en-US" b="1">
                <a:solidFill>
                  <a:srgbClr val="000000"/>
                </a:solidFill>
                <a:latin typeface="仿宋" panose="02010609060101010101" charset="-122"/>
                <a:ea typeface="仿宋" panose="02010609060101010101" charset="-122"/>
                <a:cs typeface="仿宋" panose="02010609060101010101" charset="-122"/>
                <a:sym typeface="+mn-ea"/>
              </a:rPr>
              <a:t>级，司法案件两起。</a:t>
            </a:r>
            <a:r>
              <a:rPr lang="zh-CN" b="1">
                <a:latin typeface="仿宋" panose="02010609060101010101" charset="-122"/>
                <a:ea typeface="仿宋" panose="02010609060101010101" charset="-122"/>
                <a:cs typeface="仿宋" panose="02010609060101010101" charset="-122"/>
                <a:sym typeface="+mn-ea"/>
              </a:rPr>
              <a:t>公司从业人员共65人，</a:t>
            </a:r>
            <a:r>
              <a:rPr lang="zh-CN" b="1">
                <a:latin typeface="仿宋" panose="02010609060101010101" charset="-122"/>
                <a:ea typeface="仿宋" panose="02010609060101010101" charset="-122"/>
                <a:cs typeface="仿宋" panose="02010609060101010101" charset="-122"/>
                <a:sym typeface="+mn-ea"/>
              </a:rPr>
              <a:t>电站运行人员36人。</a:t>
            </a:r>
            <a:endParaRPr lang="zh-CN" b="1">
              <a:latin typeface="仿宋" panose="02010609060101010101" charset="-122"/>
              <a:ea typeface="仿宋" panose="02010609060101010101" charset="-122"/>
              <a:cs typeface="仿宋" panose="02010609060101010101" charset="-122"/>
              <a:sym typeface="+mn-ea"/>
            </a:endParaRPr>
          </a:p>
          <a:p>
            <a:endParaRPr lang="zh-CN" altLang="en-US" b="1">
              <a:solidFill>
                <a:srgbClr val="000000"/>
              </a:solidFill>
              <a:latin typeface="仿宋" panose="02010609060101010101" charset="-122"/>
              <a:ea typeface="仿宋" panose="02010609060101010101" charset="-122"/>
              <a:cs typeface="仿宋" panose="02010609060101010101" charset="-122"/>
            </a:endParaRPr>
          </a:p>
          <a:p>
            <a:endParaRPr lang="en-US" altLang="en-US" b="1">
              <a:solidFill>
                <a:srgbClr val="000000"/>
              </a:solidFill>
              <a:latin typeface="宋体" panose="02010600030101010101" pitchFamily="2" charset="-122"/>
            </a:endParaRPr>
          </a:p>
          <a:p>
            <a:endParaRPr lang="zh-CN" altLang="en-US"/>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5</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2" name="表格 1"/>
          <p:cNvGraphicFramePr/>
          <p:nvPr/>
        </p:nvGraphicFramePr>
        <p:xfrm>
          <a:off x="538480" y="1575626"/>
          <a:ext cx="15771495" cy="1066800"/>
        </p:xfrm>
        <a:graphic>
          <a:graphicData uri="http://schemas.openxmlformats.org/drawingml/2006/table">
            <a:tbl>
              <a:tblPr/>
              <a:tblGrid>
                <a:gridCol w="582930"/>
                <a:gridCol w="1969770"/>
                <a:gridCol w="850900"/>
                <a:gridCol w="1203325"/>
                <a:gridCol w="922020"/>
                <a:gridCol w="962660"/>
                <a:gridCol w="1088390"/>
                <a:gridCol w="1060450"/>
                <a:gridCol w="1059815"/>
                <a:gridCol w="1272540"/>
              </a:tblGrid>
              <a:tr h="212090">
                <a:tc>
                  <a:txBody>
                    <a:bodyPr/>
                    <a:p>
                      <a:pPr indent="0" algn="ctr">
                        <a:buNone/>
                      </a:pPr>
                      <a:r>
                        <a:rPr lang="zh-CN" sz="1600" b="1">
                          <a:solidFill>
                            <a:srgbClr val="202020"/>
                          </a:solidFill>
                          <a:latin typeface="Arial" panose="020B0604020202020204" pitchFamily="34" charset="0"/>
                          <a:ea typeface="宋体" panose="02010600030101010101" pitchFamily="2" charset="-122"/>
                        </a:rPr>
                        <a:t>序号</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600" b="1">
                          <a:solidFill>
                            <a:srgbClr val="202020"/>
                          </a:solidFill>
                          <a:latin typeface="Arial" panose="020B0604020202020204" pitchFamily="34" charset="0"/>
                          <a:ea typeface="宋体" panose="02010600030101010101" pitchFamily="2" charset="-122"/>
                        </a:rPr>
                        <a:t>被投资企业名称</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600" b="1">
                          <a:solidFill>
                            <a:srgbClr val="202020"/>
                          </a:solidFill>
                          <a:latin typeface="Arial" panose="020B0604020202020204" pitchFamily="34" charset="0"/>
                          <a:ea typeface="宋体" panose="02010600030101010101" pitchFamily="2" charset="-122"/>
                        </a:rPr>
                        <a:t>状态</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600" b="1">
                          <a:solidFill>
                            <a:srgbClr val="202020"/>
                          </a:solidFill>
                          <a:latin typeface="Arial" panose="020B0604020202020204" pitchFamily="34" charset="0"/>
                          <a:ea typeface="宋体" panose="02010600030101010101" pitchFamily="2" charset="-122"/>
                        </a:rPr>
                        <a:t>成立日期</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600" b="1">
                          <a:solidFill>
                            <a:srgbClr val="202020"/>
                          </a:solidFill>
                          <a:latin typeface="Arial" panose="020B0604020202020204" pitchFamily="34" charset="0"/>
                          <a:ea typeface="宋体" panose="02010600030101010101" pitchFamily="2" charset="-122"/>
                        </a:rPr>
                        <a:t>持股比例</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600" b="1">
                          <a:solidFill>
                            <a:srgbClr val="202020"/>
                          </a:solidFill>
                          <a:latin typeface="Arial" panose="020B0604020202020204" pitchFamily="34" charset="0"/>
                          <a:ea typeface="宋体" panose="02010600030101010101" pitchFamily="2" charset="-122"/>
                        </a:rPr>
                        <a:t>认缴出资额</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600" b="1">
                          <a:solidFill>
                            <a:srgbClr val="202020"/>
                          </a:solidFill>
                          <a:latin typeface="Arial" panose="020B0604020202020204" pitchFamily="34" charset="0"/>
                          <a:ea typeface="宋体" panose="02010600030101010101" pitchFamily="2" charset="-122"/>
                        </a:rPr>
                        <a:t>最终受益股份</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600" b="1">
                          <a:solidFill>
                            <a:srgbClr val="202020"/>
                          </a:solidFill>
                          <a:latin typeface="Arial" panose="020B0604020202020204" pitchFamily="34" charset="0"/>
                          <a:ea typeface="宋体" panose="02010600030101010101" pitchFamily="2" charset="-122"/>
                        </a:rPr>
                        <a:t>所属地区</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600" b="1">
                          <a:solidFill>
                            <a:srgbClr val="202020"/>
                          </a:solidFill>
                          <a:latin typeface="Arial" panose="020B0604020202020204" pitchFamily="34" charset="0"/>
                          <a:ea typeface="宋体" panose="02010600030101010101" pitchFamily="2" charset="-122"/>
                        </a:rPr>
                        <a:t>所属行业</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600" b="1">
                          <a:solidFill>
                            <a:srgbClr val="202020"/>
                          </a:solidFill>
                          <a:latin typeface="Arial" panose="020B0604020202020204" pitchFamily="34" charset="0"/>
                          <a:ea typeface="宋体" panose="02010600030101010101" pitchFamily="2" charset="-122"/>
                        </a:rPr>
                        <a:t>关联产品/机构</a:t>
                      </a:r>
                      <a:endParaRPr lang="zh-CN" altLang="en-US" sz="16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r>
              <a:tr h="176530">
                <a:tc>
                  <a:txBody>
                    <a:bodyPr/>
                    <a:p>
                      <a:pPr indent="0">
                        <a:buNone/>
                      </a:pPr>
                      <a:r>
                        <a:rPr lang="en-US" sz="1200" b="1">
                          <a:solidFill>
                            <a:srgbClr val="202020"/>
                          </a:solidFill>
                          <a:latin typeface="宋体" panose="02010600030101010101" pitchFamily="2" charset="-122"/>
                        </a:rPr>
                        <a:t>1</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湖南四方蓬源旅游开发实业有限公司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2012-05-23</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14.2857%</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5000万元人民币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14.2857%</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湖南省衡阳市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水利、环境和公共设施管理业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7165">
                <a:tc>
                  <a:txBody>
                    <a:bodyPr/>
                    <a:p>
                      <a:pPr indent="0">
                        <a:buNone/>
                      </a:pPr>
                      <a:r>
                        <a:rPr lang="en-US" sz="1200" b="1">
                          <a:solidFill>
                            <a:srgbClr val="202020"/>
                          </a:solidFill>
                          <a:latin typeface="宋体" panose="02010600030101010101" pitchFamily="2" charset="-122"/>
                        </a:rPr>
                        <a:t>2</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新疆乌什农村商业银行股份有限公司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2020-06-18</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0.8719%</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111万元人民币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0.8719%</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新疆维吾尔自治区阿克苏地区</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金融业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6530">
                <a:tc>
                  <a:txBody>
                    <a:bodyPr/>
                    <a:p>
                      <a:pPr indent="0">
                        <a:buNone/>
                      </a:pPr>
                      <a:r>
                        <a:rPr lang="en-US" sz="1200" b="1">
                          <a:solidFill>
                            <a:srgbClr val="202020"/>
                          </a:solidFill>
                          <a:latin typeface="宋体" panose="02010600030101010101" pitchFamily="2" charset="-122"/>
                        </a:rPr>
                        <a:t>3</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阿克苏塔里木农村商业银行股份有限公司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2023-12-19</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307万元人民币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0.0731%</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新疆维吾尔自治区阿克苏地区</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金融业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塔里木农商行</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5" name="文本框 4"/>
          <p:cNvSpPr txBox="1"/>
          <p:nvPr/>
        </p:nvSpPr>
        <p:spPr>
          <a:xfrm>
            <a:off x="4861560" y="857250"/>
            <a:ext cx="4064000" cy="460375"/>
          </a:xfrm>
          <a:prstGeom prst="rect">
            <a:avLst/>
          </a:prstGeom>
          <a:noFill/>
        </p:spPr>
        <p:txBody>
          <a:bodyPr wrap="square" rtlCol="0">
            <a:spAutoFit/>
          </a:bodyPr>
          <a:p>
            <a:r>
              <a:rPr lang="zh-CN" altLang="en-US" sz="2400" b="1"/>
              <a:t>企业对外投资情况</a:t>
            </a:r>
            <a:endParaRPr lang="zh-CN" altLang="en-US" sz="2400" b="1"/>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5</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2" name="表格 1"/>
          <p:cNvGraphicFramePr/>
          <p:nvPr>
            <p:custDataLst>
              <p:tags r:id="rId2"/>
            </p:custDataLst>
          </p:nvPr>
        </p:nvGraphicFramePr>
        <p:xfrm>
          <a:off x="538480" y="1190625"/>
          <a:ext cx="10888980" cy="4730750"/>
        </p:xfrm>
        <a:graphic>
          <a:graphicData uri="http://schemas.openxmlformats.org/drawingml/2006/table">
            <a:tbl>
              <a:tblPr/>
              <a:tblGrid>
                <a:gridCol w="915035"/>
                <a:gridCol w="2390775"/>
                <a:gridCol w="1805305"/>
                <a:gridCol w="1886585"/>
                <a:gridCol w="1894840"/>
                <a:gridCol w="1996440"/>
              </a:tblGrid>
              <a:tr h="692150">
                <a:tc>
                  <a:txBody>
                    <a:bodyPr/>
                    <a:p>
                      <a:pPr indent="0" algn="ctr">
                        <a:buNone/>
                      </a:pPr>
                      <a:r>
                        <a:rPr lang="zh-CN" sz="1400" b="1">
                          <a:solidFill>
                            <a:srgbClr val="202020"/>
                          </a:solidFill>
                          <a:latin typeface="Arial" panose="020B0604020202020204" pitchFamily="34" charset="0"/>
                          <a:ea typeface="宋体" panose="02010600030101010101" pitchFamily="2" charset="-122"/>
                        </a:rPr>
                        <a:t>序号</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400" b="1">
                          <a:solidFill>
                            <a:srgbClr val="202020"/>
                          </a:solidFill>
                          <a:latin typeface="Arial" panose="020B0604020202020204" pitchFamily="34" charset="0"/>
                          <a:ea typeface="宋体" panose="02010600030101010101" pitchFamily="2" charset="-122"/>
                        </a:rPr>
                        <a:t>企业名称</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400" b="1">
                          <a:solidFill>
                            <a:srgbClr val="202020"/>
                          </a:solidFill>
                          <a:latin typeface="Arial" panose="020B0604020202020204" pitchFamily="34" charset="0"/>
                          <a:ea typeface="宋体" panose="02010600030101010101" pitchFamily="2" charset="-122"/>
                        </a:rPr>
                        <a:t>持股比例</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400" b="1">
                          <a:solidFill>
                            <a:srgbClr val="202020"/>
                          </a:solidFill>
                          <a:latin typeface="Arial" panose="020B0604020202020204" pitchFamily="34" charset="0"/>
                          <a:ea typeface="宋体" panose="02010600030101010101" pitchFamily="2" charset="-122"/>
                        </a:rPr>
                        <a:t>注册资本</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400" b="1">
                          <a:solidFill>
                            <a:srgbClr val="202020"/>
                          </a:solidFill>
                          <a:latin typeface="Arial" panose="020B0604020202020204" pitchFamily="34" charset="0"/>
                          <a:ea typeface="宋体" panose="02010600030101010101" pitchFamily="2" charset="-122"/>
                        </a:rPr>
                        <a:t>成立日期</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400" b="1">
                          <a:solidFill>
                            <a:srgbClr val="202020"/>
                          </a:solidFill>
                          <a:latin typeface="Arial" panose="020B0604020202020204" pitchFamily="34" charset="0"/>
                          <a:ea typeface="宋体" panose="02010600030101010101" pitchFamily="2" charset="-122"/>
                        </a:rPr>
                        <a:t>登记状态</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r>
              <a:tr h="577215">
                <a:tc>
                  <a:txBody>
                    <a:bodyPr/>
                    <a:p>
                      <a:pPr indent="0" algn="ctr">
                        <a:buNone/>
                      </a:pPr>
                      <a:r>
                        <a:rPr lang="en-US" sz="1200" b="1">
                          <a:solidFill>
                            <a:srgbClr val="202020"/>
                          </a:solidFill>
                          <a:latin typeface="宋体" panose="02010600030101010101" pitchFamily="2" charset="-122"/>
                        </a:rPr>
                        <a:t>1</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湖南四方蓬源旅游开发实业有限公司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35000万人民币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2012-05-23</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77215">
                <a:tc>
                  <a:txBody>
                    <a:bodyPr/>
                    <a:p>
                      <a:pPr indent="0" algn="ctr">
                        <a:buNone/>
                      </a:pPr>
                      <a:r>
                        <a:rPr lang="en-US" sz="1200" b="1">
                          <a:solidFill>
                            <a:srgbClr val="202020"/>
                          </a:solidFill>
                          <a:latin typeface="宋体" panose="02010600030101010101" pitchFamily="2" charset="-122"/>
                        </a:rPr>
                        <a:t>2</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乌什县蓬源水电开发有限公司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18738万人民币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2007-10-15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75945">
                <a:tc>
                  <a:txBody>
                    <a:bodyPr/>
                    <a:p>
                      <a:pPr indent="0" algn="ctr">
                        <a:buNone/>
                      </a:pPr>
                      <a:r>
                        <a:rPr lang="en-US" sz="1200" b="1">
                          <a:solidFill>
                            <a:srgbClr val="202020"/>
                          </a:solidFill>
                          <a:latin typeface="宋体" panose="02010600030101010101" pitchFamily="2" charset="-122"/>
                        </a:rPr>
                        <a:t>3</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湖南省凤凰湘江南培训中心</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2000万人民币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2021-04-14</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77215">
                <a:tc>
                  <a:txBody>
                    <a:bodyPr/>
                    <a:p>
                      <a:pPr indent="0" algn="ctr">
                        <a:buNone/>
                      </a:pPr>
                      <a:r>
                        <a:rPr lang="en-US" sz="1200" b="1">
                          <a:solidFill>
                            <a:srgbClr val="202020"/>
                          </a:solidFill>
                          <a:latin typeface="宋体" panose="02010600030101010101" pitchFamily="2" charset="-122"/>
                        </a:rPr>
                        <a:t>4</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上海汉融投资管理有限公司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1000万人民币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2003-12-30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吊销，未注销</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77215">
                <a:tc>
                  <a:txBody>
                    <a:bodyPr/>
                    <a:p>
                      <a:pPr indent="0" algn="ctr">
                        <a:buNone/>
                      </a:pPr>
                      <a:r>
                        <a:rPr lang="en-US" sz="1200" b="1">
                          <a:solidFill>
                            <a:srgbClr val="202020"/>
                          </a:solidFill>
                          <a:latin typeface="宋体" panose="02010600030101010101" pitchFamily="2" charset="-122"/>
                        </a:rPr>
                        <a:t>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贵州鑫乾矿业发展有限公司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50万人民币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2005-11-04</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吊销</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76580">
                <a:tc>
                  <a:txBody>
                    <a:bodyPr/>
                    <a:p>
                      <a:pPr indent="0" algn="ctr">
                        <a:buNone/>
                      </a:pPr>
                      <a:r>
                        <a:rPr lang="en-US" sz="1200" b="1">
                          <a:solidFill>
                            <a:srgbClr val="202020"/>
                          </a:solidFill>
                          <a:latin typeface="宋体" panose="02010600030101010101" pitchFamily="2" charset="-122"/>
                        </a:rPr>
                        <a:t>6</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上海旺风餐饮管理有限公司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60%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50万人民币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2004-11-08</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吊销，未注销</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77215">
                <a:tc>
                  <a:txBody>
                    <a:bodyPr/>
                    <a:p>
                      <a:pPr indent="0" algn="ctr">
                        <a:buNone/>
                      </a:pPr>
                      <a:r>
                        <a:rPr lang="en-US" sz="1200" b="1">
                          <a:solidFill>
                            <a:srgbClr val="202020"/>
                          </a:solidFill>
                          <a:latin typeface="宋体" panose="02010600030101010101" pitchFamily="2" charset="-122"/>
                        </a:rPr>
                        <a:t>7</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衡东县金龙矿业有限公司万兴隆采石场</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0万</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2008-07-14</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注销</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5" name="文本框 4"/>
          <p:cNvSpPr txBox="1"/>
          <p:nvPr/>
        </p:nvSpPr>
        <p:spPr>
          <a:xfrm>
            <a:off x="3355340" y="736600"/>
            <a:ext cx="6543675" cy="368300"/>
          </a:xfrm>
          <a:prstGeom prst="rect">
            <a:avLst/>
          </a:prstGeom>
          <a:noFill/>
        </p:spPr>
        <p:txBody>
          <a:bodyPr wrap="square" rtlCol="0">
            <a:spAutoFit/>
          </a:bodyPr>
          <a:p>
            <a:r>
              <a:rPr lang="zh-CN" altLang="en-US" b="1">
                <a:sym typeface="+mn-ea"/>
              </a:rPr>
              <a:t>法定代表人【刘跃中】的7条担任法定代表人信息</a:t>
            </a:r>
            <a:endParaRPr lang="zh-CN" altLang="en-US"/>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5</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2" name="表格 1"/>
          <p:cNvGraphicFramePr/>
          <p:nvPr>
            <p:custDataLst>
              <p:tags r:id="rId2"/>
            </p:custDataLst>
          </p:nvPr>
        </p:nvGraphicFramePr>
        <p:xfrm>
          <a:off x="498475" y="1619250"/>
          <a:ext cx="11409045" cy="1134745"/>
        </p:xfrm>
        <a:graphic>
          <a:graphicData uri="http://schemas.openxmlformats.org/drawingml/2006/table">
            <a:tbl>
              <a:tblPr/>
              <a:tblGrid>
                <a:gridCol w="589915"/>
                <a:gridCol w="1095375"/>
                <a:gridCol w="978535"/>
                <a:gridCol w="981710"/>
                <a:gridCol w="944245"/>
                <a:gridCol w="988060"/>
                <a:gridCol w="1211580"/>
                <a:gridCol w="1211580"/>
                <a:gridCol w="1209675"/>
                <a:gridCol w="875665"/>
                <a:gridCol w="1322705"/>
              </a:tblGrid>
              <a:tr h="466725">
                <a:tc>
                  <a:txBody>
                    <a:bodyPr/>
                    <a:p>
                      <a:pPr indent="0" algn="ctr">
                        <a:buNone/>
                      </a:pPr>
                      <a:r>
                        <a:rPr lang="zh-CN" sz="1200" b="1">
                          <a:solidFill>
                            <a:srgbClr val="333333"/>
                          </a:solidFill>
                          <a:latin typeface="黑体" panose="02010609060101010101" charset="-122"/>
                          <a:ea typeface="黑体" panose="02010609060101010101" charset="-122"/>
                        </a:rPr>
                        <a:t>序号</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rPr>
                        <a:t>股东名称</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rPr>
                        <a:t>股东类型</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rPr>
                        <a:t>持股比例</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rPr>
                        <a:t>认缴出资额</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rPr>
                        <a:t>认缴出资日期</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rPr>
                        <a:t>实缴出资额</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rPr>
                        <a:t>实缴出资日期</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rPr>
                        <a:t>最终受益股份</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rPr>
                        <a:t>首次持股日期</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黑体" panose="02010609060101010101" charset="-122"/>
                          <a:ea typeface="黑体" panose="02010609060101010101" charset="-122"/>
                          <a:cs typeface="黑体" panose="02010609060101010101" charset="-122"/>
                        </a:rPr>
                        <a:t>关联产品/机构</a:t>
                      </a:r>
                      <a:endParaRPr lang="zh-CN" altLang="en-US" sz="1200" b="1">
                        <a:solidFill>
                          <a:srgbClr val="333333"/>
                        </a:solidFill>
                        <a:latin typeface="黑体" panose="02010609060101010101" charset="-122"/>
                        <a:ea typeface="黑体" panose="02010609060101010101" charset="-122"/>
                        <a:cs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r>
              <a:tr h="668020">
                <a:tc>
                  <a:txBody>
                    <a:bodyPr/>
                    <a:p>
                      <a:pPr indent="0" algn="ctr">
                        <a:buNone/>
                      </a:pPr>
                      <a:r>
                        <a:rPr lang="en-US" sz="1200" b="1">
                          <a:solidFill>
                            <a:srgbClr val="333333"/>
                          </a:solidFill>
                          <a:latin typeface="黑体" panose="02010609060101010101" charset="-122"/>
                          <a:ea typeface="黑体" panose="02010609060101010101" charset="-122"/>
                        </a:rPr>
                        <a:t>1</a:t>
                      </a:r>
                      <a:endParaRPr lang="en-US"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黑体" panose="02010609060101010101" charset="-122"/>
                          <a:ea typeface="黑体" panose="02010609060101010101" charset="-122"/>
                        </a:rPr>
                        <a:t>湖南金龙蓬源实业集团有限责任公司</a:t>
                      </a:r>
                      <a:endParaRPr lang="zh-CN" altLang="en-US" sz="1200" b="1">
                        <a:solidFill>
                          <a:srgbClr val="1F2329"/>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黑体" panose="02010609060101010101" charset="-122"/>
                          <a:ea typeface="黑体" panose="02010609060101010101" charset="-122"/>
                        </a:rPr>
                        <a:t>企业法人</a:t>
                      </a:r>
                      <a:endParaRPr lang="zh-CN"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黑体" panose="02010609060101010101" charset="-122"/>
                          <a:ea typeface="黑体" panose="02010609060101010101" charset="-122"/>
                        </a:rPr>
                        <a:t>100%</a:t>
                      </a:r>
                      <a:endParaRPr lang="en-US"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黑体" panose="02010609060101010101" charset="-122"/>
                          <a:ea typeface="黑体" panose="02010609060101010101" charset="-122"/>
                          <a:cs typeface="黑体" panose="02010609060101010101" charset="-122"/>
                        </a:rPr>
                        <a:t>18738万元人民币</a:t>
                      </a:r>
                      <a:endParaRPr lang="zh-CN" altLang="en-US" sz="1200" b="1">
                        <a:solidFill>
                          <a:srgbClr val="333333"/>
                        </a:solidFill>
                        <a:latin typeface="黑体" panose="02010609060101010101" charset="-122"/>
                        <a:ea typeface="黑体" panose="02010609060101010101" charset="-122"/>
                        <a:cs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黑体" panose="02010609060101010101" charset="-122"/>
                          <a:ea typeface="黑体" panose="02010609060101010101" charset="-122"/>
                        </a:rPr>
                        <a:t>2017-06-30</a:t>
                      </a:r>
                      <a:endParaRPr lang="en-US"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黑体" panose="02010609060101010101" charset="-122"/>
                          <a:ea typeface="黑体" panose="02010609060101010101" charset="-122"/>
                        </a:rPr>
                        <a:t>-</a:t>
                      </a:r>
                      <a:endParaRPr lang="en-US"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黑体" panose="02010609060101010101" charset="-122"/>
                          <a:ea typeface="黑体" panose="02010609060101010101" charset="-122"/>
                        </a:rPr>
                        <a:t>-</a:t>
                      </a:r>
                      <a:endParaRPr lang="en-US"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黑体" panose="02010609060101010101" charset="-122"/>
                          <a:ea typeface="黑体" panose="02010609060101010101" charset="-122"/>
                        </a:rPr>
                        <a:t>100%</a:t>
                      </a:r>
                      <a:endParaRPr lang="en-US"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黑体" panose="02010609060101010101" charset="-122"/>
                          <a:ea typeface="黑体" panose="02010609060101010101" charset="-122"/>
                        </a:rPr>
                        <a:t>2013-11-27</a:t>
                      </a:r>
                      <a:endParaRPr lang="en-US"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黑体" panose="02010609060101010101" charset="-122"/>
                          <a:ea typeface="黑体" panose="02010609060101010101" charset="-122"/>
                        </a:rPr>
                        <a:t>-</a:t>
                      </a:r>
                      <a:endParaRPr lang="en-US" altLang="en-US" sz="1200" b="1">
                        <a:solidFill>
                          <a:srgbClr val="333333"/>
                        </a:solidFill>
                        <a:latin typeface="黑体" panose="02010609060101010101" charset="-122"/>
                        <a:ea typeface="黑体"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6" name="文本框 5"/>
          <p:cNvSpPr txBox="1"/>
          <p:nvPr/>
        </p:nvSpPr>
        <p:spPr>
          <a:xfrm>
            <a:off x="5498465" y="982980"/>
            <a:ext cx="1409065" cy="398780"/>
          </a:xfrm>
          <a:prstGeom prst="rect">
            <a:avLst/>
          </a:prstGeom>
          <a:noFill/>
        </p:spPr>
        <p:txBody>
          <a:bodyPr wrap="square" rtlCol="0">
            <a:spAutoFit/>
          </a:bodyPr>
          <a:p>
            <a:r>
              <a:rPr lang="zh-CN" altLang="en-US" sz="2000" b="1"/>
              <a:t>股东信息</a:t>
            </a:r>
            <a:endParaRPr lang="zh-CN" altLang="en-US" sz="2000" b="1"/>
          </a:p>
        </p:txBody>
      </p:sp>
      <p:graphicFrame>
        <p:nvGraphicFramePr>
          <p:cNvPr id="5" name="表格 4"/>
          <p:cNvGraphicFramePr/>
          <p:nvPr>
            <p:custDataLst>
              <p:tags r:id="rId3"/>
            </p:custDataLst>
          </p:nvPr>
        </p:nvGraphicFramePr>
        <p:xfrm>
          <a:off x="498475" y="3912235"/>
          <a:ext cx="11409680" cy="2364740"/>
        </p:xfrm>
        <a:graphic>
          <a:graphicData uri="http://schemas.openxmlformats.org/drawingml/2006/table">
            <a:tbl>
              <a:tblPr/>
              <a:tblGrid>
                <a:gridCol w="793115"/>
                <a:gridCol w="1703070"/>
                <a:gridCol w="1643380"/>
                <a:gridCol w="7270115"/>
              </a:tblGrid>
              <a:tr h="316230">
                <a:tc>
                  <a:txBody>
                    <a:bodyPr/>
                    <a:p>
                      <a:pPr indent="0" algn="ctr">
                        <a:buNone/>
                      </a:pPr>
                      <a:r>
                        <a:rPr lang="zh-CN" sz="1400" b="1">
                          <a:solidFill>
                            <a:srgbClr val="202020"/>
                          </a:solidFill>
                          <a:latin typeface="Arial" panose="020B0604020202020204" pitchFamily="34" charset="0"/>
                          <a:ea typeface="宋体" panose="02010600030101010101" pitchFamily="2" charset="-122"/>
                        </a:rPr>
                        <a:t>序号</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400" b="1">
                          <a:solidFill>
                            <a:srgbClr val="202020"/>
                          </a:solidFill>
                          <a:latin typeface="Arial" panose="020B0604020202020204" pitchFamily="34" charset="0"/>
                          <a:ea typeface="宋体" panose="02010600030101010101" pitchFamily="2" charset="-122"/>
                        </a:rPr>
                        <a:t>受益所有人</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400" b="1">
                          <a:solidFill>
                            <a:srgbClr val="202020"/>
                          </a:solidFill>
                          <a:latin typeface="Arial" panose="020B0604020202020204" pitchFamily="34" charset="0"/>
                          <a:ea typeface="宋体" panose="02010600030101010101" pitchFamily="2" charset="-122"/>
                        </a:rPr>
                        <a:t>总持股比例</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lgn="ctr">
                        <a:buNone/>
                      </a:pPr>
                      <a:r>
                        <a:rPr lang="zh-CN" sz="1400" b="1">
                          <a:solidFill>
                            <a:srgbClr val="202020"/>
                          </a:solidFill>
                          <a:latin typeface="Arial" panose="020B0604020202020204" pitchFamily="34" charset="0"/>
                          <a:ea typeface="宋体" panose="02010600030101010101" pitchFamily="2" charset="-122"/>
                        </a:rPr>
                        <a:t>股权链</a:t>
                      </a:r>
                      <a:endParaRPr lang="zh-CN" altLang="en-US" sz="14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r>
              <a:tr h="789940">
                <a:tc>
                  <a:txBody>
                    <a:bodyPr/>
                    <a:p>
                      <a:pPr indent="0" algn="ctr">
                        <a:buNone/>
                      </a:pPr>
                      <a:r>
                        <a:rPr lang="en-US" sz="1200" b="1">
                          <a:solidFill>
                            <a:srgbClr val="202020"/>
                          </a:solidFill>
                          <a:latin typeface="宋体" panose="02010600030101010101" pitchFamily="2" charset="-122"/>
                        </a:rPr>
                        <a:t>1</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刘薇</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30%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股权路径(占比约30%)</a:t>
                      </a:r>
                      <a:endParaRPr lang="zh-CN" sz="1200" b="1">
                        <a:solidFill>
                          <a:srgbClr val="202020"/>
                        </a:solidFill>
                        <a:latin typeface="Arial" panose="020B0604020202020204" pitchFamily="34" charset="0"/>
                        <a:ea typeface="宋体" panose="02010600030101010101" pitchFamily="2" charset="-122"/>
                      </a:endParaRPr>
                    </a:p>
                    <a:p>
                      <a:pPr indent="0" algn="ctr">
                        <a:buNone/>
                      </a:pPr>
                      <a:r>
                        <a:rPr lang="zh-CN" sz="1200" b="1">
                          <a:solidFill>
                            <a:srgbClr val="202020"/>
                          </a:solidFill>
                          <a:latin typeface="Arial" panose="020B0604020202020204" pitchFamily="34" charset="0"/>
                          <a:ea typeface="宋体" panose="02010600030101010101" pitchFamily="2" charset="-122"/>
                        </a:rPr>
                        <a:t>刘薇--&gt;30%--&gt;湖南金龙蓬源实业集团有限责任公司--&gt;100%--&gt;乌什县蓬源水电开发有限公司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628650">
                <a:tc>
                  <a:txBody>
                    <a:bodyPr/>
                    <a:p>
                      <a:pPr indent="0" algn="ctr">
                        <a:buNone/>
                      </a:pPr>
                      <a:r>
                        <a:rPr lang="en-US" sz="1200" b="1">
                          <a:solidFill>
                            <a:srgbClr val="202020"/>
                          </a:solidFill>
                          <a:latin typeface="宋体" panose="02010600030101010101" pitchFamily="2" charset="-122"/>
                        </a:rPr>
                        <a:t>2</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刘烜至</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30%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股权路径(占比约30%)</a:t>
                      </a:r>
                      <a:endParaRPr lang="zh-CN" sz="1200" b="1">
                        <a:solidFill>
                          <a:srgbClr val="202020"/>
                        </a:solidFill>
                        <a:latin typeface="Arial" panose="020B0604020202020204" pitchFamily="34" charset="0"/>
                        <a:ea typeface="宋体" panose="02010600030101010101" pitchFamily="2" charset="-122"/>
                      </a:endParaRPr>
                    </a:p>
                    <a:p>
                      <a:pPr indent="0" algn="ctr">
                        <a:buNone/>
                      </a:pPr>
                      <a:r>
                        <a:rPr lang="zh-CN" sz="1200" b="1">
                          <a:solidFill>
                            <a:srgbClr val="202020"/>
                          </a:solidFill>
                          <a:latin typeface="Arial" panose="020B0604020202020204" pitchFamily="34" charset="0"/>
                          <a:ea typeface="宋体" panose="02010600030101010101" pitchFamily="2" charset="-122"/>
                        </a:rPr>
                        <a:t>刘烜至--&gt;30%--&gt;湖南金龙蓬源实业集团有限责任公司--&gt;100%--&gt;乌什县蓬源水电开发有限公司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629920">
                <a:tc>
                  <a:txBody>
                    <a:bodyPr/>
                    <a:p>
                      <a:pPr indent="0" algn="ctr">
                        <a:buNone/>
                      </a:pPr>
                      <a:r>
                        <a:rPr lang="en-US" sz="1200" b="1">
                          <a:solidFill>
                            <a:srgbClr val="202020"/>
                          </a:solidFill>
                          <a:latin typeface="宋体" panose="02010600030101010101" pitchFamily="2" charset="-122"/>
                        </a:rPr>
                        <a:t>3</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刘焯至</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202020"/>
                          </a:solidFill>
                          <a:latin typeface="宋体" panose="02010600030101010101" pitchFamily="2" charset="-122"/>
                        </a:rPr>
                        <a:t>30%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股权路径(占比约30%)</a:t>
                      </a:r>
                      <a:endParaRPr lang="zh-CN" sz="1200" b="1">
                        <a:solidFill>
                          <a:srgbClr val="202020"/>
                        </a:solidFill>
                        <a:latin typeface="Arial" panose="020B0604020202020204" pitchFamily="34" charset="0"/>
                        <a:ea typeface="宋体" panose="02010600030101010101" pitchFamily="2" charset="-122"/>
                      </a:endParaRPr>
                    </a:p>
                    <a:p>
                      <a:pPr indent="0" algn="ctr">
                        <a:buNone/>
                      </a:pPr>
                      <a:r>
                        <a:rPr lang="zh-CN" sz="1200" b="1">
                          <a:solidFill>
                            <a:srgbClr val="202020"/>
                          </a:solidFill>
                          <a:latin typeface="Arial" panose="020B0604020202020204" pitchFamily="34" charset="0"/>
                          <a:ea typeface="宋体" panose="02010600030101010101" pitchFamily="2" charset="-122"/>
                        </a:rPr>
                        <a:t>刘焯至--&gt;30%--&gt;湖南金龙蓬源实业集团有限责任公司--&gt;100%--&gt;乌什县蓬源水电开发有限公司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11" name="文本框 10"/>
          <p:cNvSpPr txBox="1"/>
          <p:nvPr/>
        </p:nvSpPr>
        <p:spPr>
          <a:xfrm>
            <a:off x="5287010" y="3359150"/>
            <a:ext cx="1911350" cy="368300"/>
          </a:xfrm>
          <a:prstGeom prst="rect">
            <a:avLst/>
          </a:prstGeom>
          <a:noFill/>
        </p:spPr>
        <p:txBody>
          <a:bodyPr wrap="square" rtlCol="0" anchor="t">
            <a:spAutoFit/>
          </a:bodyPr>
          <a:p>
            <a:r>
              <a:rPr lang="zh-CN" altLang="en-US" b="1"/>
              <a:t>受益所有人信息</a:t>
            </a:r>
            <a:endParaRPr lang="zh-CN" altLang="en-US" b="1"/>
          </a:p>
        </p:txBody>
      </p:sp>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1500">
              <a:solidFill>
                <a:schemeClr val="lt1"/>
              </a:solidFill>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158105" y="1071245"/>
            <a:ext cx="6514465" cy="61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endParaRPr lang="zh-CN" altLang="en-US" sz="3600">
              <a:solidFill>
                <a:schemeClr val="accent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3" name="文本框 2"/>
          <p:cNvSpPr txBox="1"/>
          <p:nvPr/>
        </p:nvSpPr>
        <p:spPr>
          <a:xfrm>
            <a:off x="8351520" y="1381760"/>
            <a:ext cx="4064000" cy="368300"/>
          </a:xfrm>
          <a:prstGeom prst="rect">
            <a:avLst/>
          </a:prstGeom>
          <a:noFill/>
        </p:spPr>
        <p:txBody>
          <a:bodyPr wrap="square" rtlCol="0">
            <a:spAutoFit/>
          </a:bodyPr>
          <a:p>
            <a:endParaRPr lang="zh-CN" altLang="en-US"/>
          </a:p>
        </p:txBody>
      </p:sp>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5</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5" name="表格 4"/>
          <p:cNvGraphicFramePr/>
          <p:nvPr>
            <p:custDataLst>
              <p:tags r:id="rId2"/>
            </p:custDataLst>
          </p:nvPr>
        </p:nvGraphicFramePr>
        <p:xfrm>
          <a:off x="428625" y="1071245"/>
          <a:ext cx="11518900" cy="4787265"/>
        </p:xfrm>
        <a:graphic>
          <a:graphicData uri="http://schemas.openxmlformats.org/drawingml/2006/table">
            <a:tbl>
              <a:tblPr/>
              <a:tblGrid>
                <a:gridCol w="480695"/>
                <a:gridCol w="2319655"/>
                <a:gridCol w="848995"/>
                <a:gridCol w="1200785"/>
                <a:gridCol w="920115"/>
                <a:gridCol w="960755"/>
                <a:gridCol w="1085215"/>
                <a:gridCol w="1058545"/>
                <a:gridCol w="1501140"/>
                <a:gridCol w="1143000"/>
              </a:tblGrid>
              <a:tr h="225425">
                <a:tc>
                  <a:txBody>
                    <a:bodyPr/>
                    <a:p>
                      <a:pPr indent="0" algn="ctr">
                        <a:buNone/>
                      </a:pPr>
                      <a:r>
                        <a:rPr lang="zh-CN" sz="1200" b="1">
                          <a:solidFill>
                            <a:srgbClr val="202020"/>
                          </a:solidFill>
                          <a:latin typeface="Arial" panose="020B0604020202020204" pitchFamily="34" charset="0"/>
                          <a:ea typeface="宋体" panose="02010600030101010101" pitchFamily="2" charset="-122"/>
                        </a:rPr>
                        <a:t>序号</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被投资企业名称</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状态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成立日期</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持股比例</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认缴出资额</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最终受益股份</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所属地区</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所属行业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c>
                  <a:txBody>
                    <a:bodyPr/>
                    <a:p>
                      <a:pPr indent="0" algn="ctr">
                        <a:buNone/>
                      </a:pPr>
                      <a:r>
                        <a:rPr lang="zh-CN" sz="1200" b="1">
                          <a:solidFill>
                            <a:srgbClr val="202020"/>
                          </a:solidFill>
                          <a:latin typeface="Arial" panose="020B0604020202020204" pitchFamily="34" charset="0"/>
                          <a:ea typeface="宋体" panose="02010600030101010101" pitchFamily="2" charset="-122"/>
                        </a:rPr>
                        <a:t>关联产品/机构</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C0C0C0"/>
                      </a:solidFill>
                      <a:prstDash val="solid"/>
                      <a:headEnd type="none" w="med" len="med"/>
                      <a:tailEnd type="none" w="med" len="med"/>
                    </a:lnL>
                    <a:lnR w="6350" cap="flat" cmpd="sng">
                      <a:solidFill>
                        <a:srgbClr val="C0C0C0"/>
                      </a:solidFill>
                      <a:prstDash val="solid"/>
                      <a:headEnd type="none" w="med" len="med"/>
                      <a:tailEnd type="none" w="med" len="med"/>
                    </a:lnR>
                    <a:lnT w="6350" cap="flat" cmpd="sng">
                      <a:solidFill>
                        <a:srgbClr val="C0C0C0"/>
                      </a:solidFill>
                      <a:prstDash val="solid"/>
                      <a:headEnd type="none" w="med" len="med"/>
                      <a:tailEnd type="none" w="med" len="med"/>
                    </a:lnT>
                    <a:lnB w="12700">
                      <a:solidFill>
                        <a:schemeClr val="tx1"/>
                      </a:solidFill>
                      <a:prstDash val="solid"/>
                    </a:lnB>
                    <a:lnTlToBr>
                      <a:noFill/>
                    </a:lnTlToBr>
                    <a:lnBlToTr>
                      <a:noFill/>
                    </a:lnBlToTr>
                    <a:solidFill>
                      <a:srgbClr val="F3F3F3"/>
                    </a:solidFill>
                  </a:tcPr>
                </a:tc>
              </a:tr>
              <a:tr h="396875">
                <a:tc>
                  <a:txBody>
                    <a:bodyPr/>
                    <a:p>
                      <a:pPr indent="0">
                        <a:buNone/>
                      </a:pPr>
                      <a:r>
                        <a:rPr lang="en-US" sz="1200" b="1">
                          <a:solidFill>
                            <a:srgbClr val="202020"/>
                          </a:solidFill>
                          <a:latin typeface="宋体" panose="02010600030101010101" pitchFamily="2" charset="-122"/>
                        </a:rPr>
                        <a:t>1</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衡东县畅通物流运输有限公司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2020-09-07</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100万元人民币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湖南省衡阳市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交通运输、仓储和邮政业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96875">
                <a:tc>
                  <a:txBody>
                    <a:bodyPr/>
                    <a:p>
                      <a:pPr indent="0">
                        <a:buNone/>
                      </a:pPr>
                      <a:r>
                        <a:rPr lang="en-US" sz="1200" b="1">
                          <a:solidFill>
                            <a:srgbClr val="202020"/>
                          </a:solidFill>
                          <a:latin typeface="宋体" panose="02010600030101010101" pitchFamily="2" charset="-122"/>
                        </a:rPr>
                        <a:t>2</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湖南鑫砂商贸有限责任公司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2019-06-14</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297万元人民币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湖南省衡阳市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批发和零售业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96240">
                <a:tc>
                  <a:txBody>
                    <a:bodyPr/>
                    <a:p>
                      <a:pPr indent="0">
                        <a:buNone/>
                      </a:pPr>
                      <a:r>
                        <a:rPr lang="en-US" sz="1200" b="1">
                          <a:solidFill>
                            <a:srgbClr val="202020"/>
                          </a:solidFill>
                          <a:latin typeface="宋体" panose="02010600030101010101" pitchFamily="2" charset="-122"/>
                        </a:rPr>
                        <a:t>3</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衡东县顺达汽车货运有限公司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2016-06-12</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100万元人民币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湖南省衡阳市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交通运输、仓储和邮政业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96875">
                <a:tc>
                  <a:txBody>
                    <a:bodyPr/>
                    <a:p>
                      <a:pPr indent="0">
                        <a:buNone/>
                      </a:pPr>
                      <a:r>
                        <a:rPr lang="en-US" sz="1200" b="1">
                          <a:solidFill>
                            <a:srgbClr val="202020"/>
                          </a:solidFill>
                          <a:latin typeface="宋体" panose="02010600030101010101" pitchFamily="2" charset="-122"/>
                        </a:rPr>
                        <a:t>4</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北京蓬源鸿达投资有限公司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2006-01-06</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1000万元人民币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北京市西城区</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租赁和商务服务业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67690">
                <a:tc>
                  <a:txBody>
                    <a:bodyPr/>
                    <a:p>
                      <a:pPr indent="0">
                        <a:buNone/>
                      </a:pPr>
                      <a:r>
                        <a:rPr lang="en-US" sz="1200" b="1">
                          <a:solidFill>
                            <a:srgbClr val="202020"/>
                          </a:solidFill>
                          <a:latin typeface="宋体" panose="02010600030101010101" pitchFamily="2" charset="-122"/>
                        </a:rPr>
                        <a:t>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乌什县蓬源水电开发有限公司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2007-10-15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C00000"/>
                          </a:solidFill>
                          <a:latin typeface="Arial" panose="020B0604020202020204" pitchFamily="34" charset="0"/>
                          <a:ea typeface="宋体" panose="02010600030101010101" pitchFamily="2" charset="-122"/>
                        </a:rPr>
                        <a:t>18738万元人民币</a:t>
                      </a:r>
                      <a:endParaRPr lang="zh-CN" altLang="en-US" sz="1200" b="1">
                        <a:solidFill>
                          <a:srgbClr val="C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100%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新疆维吾尔自治区阿克苏地区</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电力、热力、燃气及水生产和供应业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24180">
                <a:tc>
                  <a:txBody>
                    <a:bodyPr/>
                    <a:p>
                      <a:pPr indent="0">
                        <a:buNone/>
                      </a:pPr>
                      <a:r>
                        <a:rPr lang="en-US" sz="1200" b="1">
                          <a:solidFill>
                            <a:srgbClr val="202020"/>
                          </a:solidFill>
                          <a:latin typeface="宋体" panose="02010600030101010101" pitchFamily="2" charset="-122"/>
                        </a:rPr>
                        <a:t>6</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湖南四方蓬源旅游开发实业有限公司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2012-05-23</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80%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C00000"/>
                          </a:solidFill>
                          <a:latin typeface="Arial" panose="020B0604020202020204" pitchFamily="34" charset="0"/>
                          <a:ea typeface="宋体" panose="02010600030101010101" pitchFamily="2" charset="-122"/>
                        </a:rPr>
                        <a:t>28000万元人民币</a:t>
                      </a:r>
                      <a:endParaRPr lang="zh-CN" altLang="en-US" sz="1200" b="1">
                        <a:solidFill>
                          <a:srgbClr val="C0000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94.6938%</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湖南省衡阳市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水利、环境和公共设施管理业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96240">
                <a:tc>
                  <a:txBody>
                    <a:bodyPr/>
                    <a:p>
                      <a:pPr indent="0">
                        <a:buNone/>
                      </a:pPr>
                      <a:r>
                        <a:rPr lang="en-US" sz="1200" b="1">
                          <a:solidFill>
                            <a:srgbClr val="202020"/>
                          </a:solidFill>
                          <a:latin typeface="宋体" panose="02010600030101010101" pitchFamily="2" charset="-122"/>
                        </a:rPr>
                        <a:t>7</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湖南蓬源鸿达矿业有限公司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2008-01-03</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65%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1950万元人民币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65%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湖南省衡阳市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采矿业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蓬源鸿达矿业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96875">
                <a:tc>
                  <a:txBody>
                    <a:bodyPr/>
                    <a:p>
                      <a:pPr indent="0">
                        <a:buNone/>
                      </a:pPr>
                      <a:r>
                        <a:rPr lang="en-US" sz="1200" b="1">
                          <a:solidFill>
                            <a:srgbClr val="202020"/>
                          </a:solidFill>
                          <a:latin typeface="宋体" panose="02010600030101010101" pitchFamily="2" charset="-122"/>
                        </a:rPr>
                        <a:t>8</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湖南有色衡东氟化学有限公司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2007-12-14</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17.5%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4200万元人民币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17.5%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湖南省衡阳市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制造业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96875">
                <a:tc>
                  <a:txBody>
                    <a:bodyPr/>
                    <a:p>
                      <a:pPr indent="0">
                        <a:buNone/>
                      </a:pPr>
                      <a:r>
                        <a:rPr lang="en-US" sz="1200" b="1">
                          <a:solidFill>
                            <a:srgbClr val="202020"/>
                          </a:solidFill>
                          <a:latin typeface="宋体" panose="02010600030101010101" pitchFamily="2" charset="-122"/>
                        </a:rPr>
                        <a:t>9</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祝融峰鼎（广东）投资有限公司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2023-02-16</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144万元人民币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广东省深圳市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金融业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96240">
                <a:tc>
                  <a:txBody>
                    <a:bodyPr/>
                    <a:p>
                      <a:pPr indent="0">
                        <a:buNone/>
                      </a:pPr>
                      <a:r>
                        <a:rPr lang="en-US" sz="1200" b="1">
                          <a:solidFill>
                            <a:srgbClr val="202020"/>
                          </a:solidFill>
                          <a:latin typeface="宋体" panose="02010600030101010101" pitchFamily="2" charset="-122"/>
                        </a:rPr>
                        <a:t>10</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湖南金山绿水环保建材有限公司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2017-11-08</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7.1429%</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100万元人民币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7.1429%</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湖南省衡阳市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制造业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396875">
                <a:tc>
                  <a:txBody>
                    <a:bodyPr/>
                    <a:p>
                      <a:pPr indent="0">
                        <a:buNone/>
                      </a:pPr>
                      <a:r>
                        <a:rPr lang="en-US" sz="1200" b="1">
                          <a:solidFill>
                            <a:srgbClr val="202020"/>
                          </a:solidFill>
                          <a:latin typeface="宋体" panose="02010600030101010101" pitchFamily="2" charset="-122"/>
                        </a:rPr>
                        <a:t>11</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衡阳市企业信用融资担保有限公司</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存续</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2007-07-05</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1.1628%</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500万元人民币</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1.1628%</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湖南省衡阳市</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200" b="1">
                          <a:solidFill>
                            <a:srgbClr val="202020"/>
                          </a:solidFill>
                          <a:latin typeface="Arial" panose="020B0604020202020204" pitchFamily="34" charset="0"/>
                          <a:ea typeface="宋体" panose="02010600030101010101" pitchFamily="2" charset="-122"/>
                        </a:rPr>
                        <a:t>金融业</a:t>
                      </a:r>
                      <a:endParaRPr lang="zh-CN" altLang="en-US" sz="1200" b="1">
                        <a:solidFill>
                          <a:srgbClr val="202020"/>
                        </a:solidFill>
                        <a:latin typeface="Arial" panose="020B0604020202020204" pitchFamily="34" charset="0"/>
                        <a:ea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en-US" sz="1200" b="1">
                          <a:solidFill>
                            <a:srgbClr val="202020"/>
                          </a:solidFill>
                          <a:latin typeface="宋体" panose="02010600030101010101" pitchFamily="2" charset="-122"/>
                        </a:rPr>
                        <a:t>-</a:t>
                      </a:r>
                      <a:endParaRPr lang="en-US" altLang="en-US" sz="1200" b="1">
                        <a:solidFill>
                          <a:srgbClr val="202020"/>
                        </a:solidFill>
                        <a:latin typeface="宋体" panose="02010600030101010101" pitchFamily="2"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2" name="文本框 1"/>
          <p:cNvSpPr txBox="1"/>
          <p:nvPr/>
        </p:nvSpPr>
        <p:spPr>
          <a:xfrm>
            <a:off x="5158105" y="590550"/>
            <a:ext cx="4064000" cy="398780"/>
          </a:xfrm>
          <a:prstGeom prst="rect">
            <a:avLst/>
          </a:prstGeom>
          <a:noFill/>
        </p:spPr>
        <p:txBody>
          <a:bodyPr wrap="square" rtlCol="0">
            <a:spAutoFit/>
          </a:bodyPr>
          <a:p>
            <a:r>
              <a:rPr lang="zh-CN" altLang="en-US" sz="2000" b="1"/>
              <a:t>股东对外投资情况</a:t>
            </a:r>
            <a:endParaRPr lang="zh-CN" altLang="en-US" sz="2000" b="1"/>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p:nvPr/>
        </p:nvPicPr>
        <p:blipFill>
          <a:blip r:embed="rId1"/>
          <a:stretch>
            <a:fillRect/>
          </a:stretch>
        </p:blipFill>
        <p:spPr>
          <a:xfrm>
            <a:off x="123190" y="130810"/>
            <a:ext cx="4769485" cy="6591935"/>
          </a:xfrm>
          <a:prstGeom prst="rect">
            <a:avLst/>
          </a:prstGeom>
          <a:noFill/>
          <a:ln w="31750" cmpd="sng">
            <a:solidFill>
              <a:schemeClr val="accent1">
                <a:shade val="50000"/>
              </a:schemeClr>
            </a:solidFill>
            <a:prstDash val="solid"/>
          </a:ln>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bodyPr>
          <a:lstStyle/>
          <a:p>
            <a:pPr algn="ctr"/>
            <a:r>
              <a:rPr lang="en-US" altLang="zh-CN" sz="72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rPr>
              <a:t>PART</a:t>
            </a:r>
            <a:endParaRPr lang="en-US" altLang="zh-CN" sz="8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endParaRPr>
          </a:p>
          <a:p>
            <a:pPr algn="ctr"/>
            <a:r>
              <a:rPr lang="en-US" altLang="zh-CN" sz="115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rPr>
              <a:t>03</a:t>
            </a:r>
            <a:endParaRPr lang="en-US" altLang="zh-CN" sz="115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337810" y="958850"/>
            <a:ext cx="5755005" cy="772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r>
              <a:rPr lang="zh-CN" altLang="en-US" sz="4800">
                <a:solidFill>
                  <a:srgbClr val="0070C0"/>
                </a:solidFill>
                <a:latin typeface="汉仪雅酷黑简" panose="00020600040101010101" charset="-122"/>
                <a:ea typeface="汉仪雅酷黑简" panose="00020600040101010101" charset="-122"/>
                <a:cs typeface="汉仪雅酷黑简" panose="00020600040101010101" charset="-122"/>
                <a:sym typeface="+mn-ea"/>
              </a:rPr>
              <a:t>台兰河三级水电站</a:t>
            </a:r>
            <a:endParaRPr lang="zh-CN" altLang="en-US" sz="4800">
              <a:solidFill>
                <a:schemeClr val="accent1"/>
              </a:solidFill>
              <a:effectLst>
                <a:outerShdw blurRad="38100" dist="25400" dir="5400000" algn="ctr" rotWithShape="0">
                  <a:srgbClr val="6E747A">
                    <a:alpha val="43000"/>
                  </a:srgbClr>
                </a:outerShdw>
              </a:effectLst>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10" name="文本框 9"/>
          <p:cNvSpPr txBox="1"/>
          <p:nvPr/>
        </p:nvSpPr>
        <p:spPr>
          <a:xfrm>
            <a:off x="9419590" y="312420"/>
            <a:ext cx="4064000" cy="368300"/>
          </a:xfrm>
          <a:prstGeom prst="rect">
            <a:avLst/>
          </a:prstGeom>
          <a:noFill/>
        </p:spPr>
        <p:txBody>
          <a:bodyPr wrap="square" rtlCol="0">
            <a:spAutoFit/>
          </a:bodyPr>
          <a:p>
            <a:endParaRPr lang="zh-CN" altLang="en-US"/>
          </a:p>
        </p:txBody>
      </p:sp>
      <p:pic>
        <p:nvPicPr>
          <p:cNvPr id="3" name="图片 2" descr="c5e7d2d5764ac320bc679e6d0e9000b"/>
          <p:cNvPicPr>
            <a:picLocks noChangeAspect="1"/>
          </p:cNvPicPr>
          <p:nvPr/>
        </p:nvPicPr>
        <p:blipFill>
          <a:blip r:embed="rId2"/>
          <a:stretch>
            <a:fillRect/>
          </a:stretch>
        </p:blipFill>
        <p:spPr>
          <a:xfrm>
            <a:off x="10249535" y="212725"/>
            <a:ext cx="1697990" cy="746125"/>
          </a:xfrm>
          <a:prstGeom prst="rect">
            <a:avLst/>
          </a:prstGeom>
        </p:spPr>
      </p:pic>
      <p:sp>
        <p:nvSpPr>
          <p:cNvPr id="2" name="文本框 1"/>
          <p:cNvSpPr txBox="1"/>
          <p:nvPr/>
        </p:nvSpPr>
        <p:spPr>
          <a:xfrm>
            <a:off x="5534025" y="2173605"/>
            <a:ext cx="5397500" cy="3455035"/>
          </a:xfrm>
          <a:prstGeom prst="rect">
            <a:avLst/>
          </a:prstGeom>
          <a:noFill/>
        </p:spPr>
        <p:txBody>
          <a:bodyPr wrap="square" rtlCol="0">
            <a:noAutofit/>
          </a:bodyPr>
          <a:p>
            <a:pPr indent="0" fontAlgn="auto">
              <a:lnSpc>
                <a:spcPct val="150000"/>
              </a:lnSpc>
            </a:pPr>
            <a:r>
              <a:rPr lang="zh-CN" sz="2000" b="1">
                <a:solidFill>
                  <a:schemeClr val="tx1"/>
                </a:solidFill>
                <a:latin typeface="黑体" panose="02010609060101010101" charset="-122"/>
                <a:ea typeface="黑体" panose="02010609060101010101" charset="-122"/>
                <a:cs typeface="黑体" panose="02010609060101010101" charset="-122"/>
              </a:rPr>
              <a:t>1、</a:t>
            </a:r>
            <a:r>
              <a:rPr lang="zh-CN" sz="2000" b="1">
                <a:solidFill>
                  <a:schemeClr val="tx1"/>
                </a:solidFill>
                <a:latin typeface="黑体" panose="02010609060101010101" charset="-122"/>
                <a:ea typeface="黑体" panose="02010609060101010101" charset="-122"/>
                <a:cs typeface="黑体" panose="02010609060101010101" charset="-122"/>
                <a:sym typeface="+mn-ea"/>
              </a:rPr>
              <a:t>项目概况与数据</a:t>
            </a:r>
            <a:r>
              <a:rPr lang="zh-CN" sz="2000" b="1">
                <a:solidFill>
                  <a:schemeClr val="tx1"/>
                </a:solidFill>
                <a:latin typeface="黑体" panose="02010609060101010101" charset="-122"/>
                <a:ea typeface="黑体" panose="02010609060101010101" charset="-122"/>
                <a:cs typeface="黑体" panose="02010609060101010101" charset="-122"/>
                <a:sym typeface="+mn-ea"/>
              </a:rPr>
              <a:t>分析</a:t>
            </a:r>
            <a:endParaRPr lang="zh-CN"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r>
              <a:rPr lang="en-US" altLang="zh-CN" sz="2000" b="1">
                <a:solidFill>
                  <a:schemeClr val="tx1"/>
                </a:solidFill>
                <a:latin typeface="黑体" panose="02010609060101010101" charset="-122"/>
                <a:ea typeface="黑体" panose="02010609060101010101" charset="-122"/>
                <a:cs typeface="黑体" panose="02010609060101010101" charset="-122"/>
                <a:sym typeface="+mn-ea"/>
              </a:rPr>
              <a:t>2</a:t>
            </a:r>
            <a:r>
              <a:rPr lang="zh-CN" altLang="en-US" sz="2000" b="1">
                <a:solidFill>
                  <a:schemeClr val="tx1"/>
                </a:solidFill>
                <a:latin typeface="黑体" panose="02010609060101010101" charset="-122"/>
                <a:ea typeface="黑体" panose="02010609060101010101" charset="-122"/>
                <a:cs typeface="黑体" panose="02010609060101010101" charset="-122"/>
                <a:sym typeface="+mn-ea"/>
              </a:rPr>
              <a:t>、</a:t>
            </a:r>
            <a:r>
              <a:rPr lang="zh-CN" altLang="en-US" sz="2000" b="1">
                <a:latin typeface="黑体" panose="02010609060101010101" charset="-122"/>
                <a:ea typeface="黑体" panose="02010609060101010101" charset="-122"/>
                <a:cs typeface="黑体" panose="02010609060101010101" charset="-122"/>
                <a:sym typeface="+mn-ea"/>
              </a:rPr>
              <a:t>电站合规性</a:t>
            </a:r>
            <a:endParaRPr lang="zh-CN" altLang="en-US" sz="2000" b="1">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r>
              <a:rPr lang="en-US" altLang="zh-CN" sz="2000" b="1">
                <a:solidFill>
                  <a:schemeClr val="tx1"/>
                </a:solidFill>
                <a:latin typeface="黑体" panose="02010609060101010101" charset="-122"/>
                <a:ea typeface="黑体" panose="02010609060101010101" charset="-122"/>
                <a:cs typeface="黑体" panose="02010609060101010101" charset="-122"/>
                <a:sym typeface="+mn-ea"/>
              </a:rPr>
              <a:t>3</a:t>
            </a:r>
            <a:r>
              <a:rPr lang="zh-CN" altLang="en-US" sz="2000" b="1">
                <a:solidFill>
                  <a:schemeClr val="tx1"/>
                </a:solidFill>
                <a:latin typeface="黑体" panose="02010609060101010101" charset="-122"/>
                <a:ea typeface="黑体" panose="02010609060101010101" charset="-122"/>
                <a:cs typeface="黑体" panose="02010609060101010101" charset="-122"/>
                <a:sym typeface="+mn-ea"/>
              </a:rPr>
              <a:t>、</a:t>
            </a:r>
            <a:r>
              <a:rPr lang="zh-CN" altLang="en-US" sz="2000" b="1">
                <a:latin typeface="黑体" panose="02010609060101010101" charset="-122"/>
                <a:ea typeface="黑体" panose="02010609060101010101" charset="-122"/>
                <a:cs typeface="黑体" panose="02010609060101010101" charset="-122"/>
                <a:sym typeface="+mn-ea"/>
              </a:rPr>
              <a:t>电站业主概况</a:t>
            </a:r>
            <a:endParaRPr lang="zh-CN" altLang="en-US" sz="2000"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sz="2000" b="1">
              <a:solidFill>
                <a:schemeClr val="tx1"/>
              </a:solidFill>
              <a:latin typeface="黑体" panose="02010609060101010101" charset="-122"/>
              <a:ea typeface="黑体" panose="02010609060101010101" charset="-122"/>
              <a:cs typeface="黑体" panose="02010609060101010101" charset="-122"/>
              <a:sym typeface="+mn-ea"/>
            </a:endParaRP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6" name="文本框 5"/>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1</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项目概况</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与数据</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分析</a:t>
            </a:r>
            <a:endPar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2" name="文本框 1"/>
          <p:cNvSpPr txBox="1"/>
          <p:nvPr/>
        </p:nvSpPr>
        <p:spPr>
          <a:xfrm>
            <a:off x="264160" y="958850"/>
            <a:ext cx="11524615" cy="4939030"/>
          </a:xfrm>
          <a:prstGeom prst="rect">
            <a:avLst/>
          </a:prstGeom>
          <a:noFill/>
        </p:spPr>
        <p:txBody>
          <a:bodyPr wrap="square" rtlCol="0">
            <a:spAutoFit/>
          </a:bodyPr>
          <a:p>
            <a:pPr indent="0" fontAlgn="auto">
              <a:lnSpc>
                <a:spcPct val="150000"/>
              </a:lnSpc>
            </a:pPr>
            <a:r>
              <a:rPr lang="en-US" altLang="zh-CN" b="1"/>
              <a:t> </a:t>
            </a:r>
            <a:r>
              <a:rPr lang="zh-CN" altLang="en-US" b="1"/>
              <a:t>台兰河位于塔里木盆地北部。源出天山山脉,海拔6347米科其喀尔峰西南麓。西南流经温宿县东南,至扎木台附近分多支西南流,至阿瓦提县界消没于沙漠之中。全长约100公里。其中常年性河道长50公里。</a:t>
            </a:r>
            <a:endParaRPr lang="zh-CN" altLang="en-US" b="1"/>
          </a:p>
          <a:p>
            <a:pPr indent="0" fontAlgn="auto">
              <a:lnSpc>
                <a:spcPct val="150000"/>
              </a:lnSpc>
            </a:pPr>
            <a:r>
              <a:rPr lang="en-US" altLang="zh-CN" b="1"/>
              <a:t> </a:t>
            </a:r>
            <a:r>
              <a:rPr lang="zh-CN" altLang="en-US" b="1"/>
              <a:t>台兰河三级水电站工程位于新疆阿克苏地区温宿县境内。地理位置：东经80°4983045′，北纬41°4407786′之间。用地总面积9.9613公顷，台兰河三级水电站由引水建筑物、电站厂房、泄水建筑物、退水渠及分水闸、防洪建筑物组成。在台兰河二级电站尾水渠与一干渠交汇处</a:t>
            </a:r>
            <a:r>
              <a:rPr lang="zh-CN" altLang="en-US" b="1"/>
              <a:t>的引水闸，通过长995m引水渠引至下游前池后，通过长2.6km压力管道引至下游厂房发电，发电尾水经尾水渠部分进入下游台兰河四级水电站发电，其余进入二干渠供下游灌溉。电站厂房为引水式厂房，厂内安装4台混流式水轮发电机组，总装机容量41MW，水轮机安装高程1351.00m。工程设计引水流量调整为56m³/s，对应装机规模为41MW，</a:t>
            </a:r>
            <a:r>
              <a:rPr lang="zh-CN" altLang="en-US" b="1"/>
              <a:t>设计多年平均发电量为1.2895亿kW/h。三级水电站接二级电站尾水，二级电站接一级电站尾水。台兰河一级电站引水渠首位于塔克拉克河与台兰河干流汇合口下游500m，台兰河水文站上游3.7km处，枢纽坐标为东经80°29′，北纬41°36′。渠首以上集水面积为1321.5KM²。</a:t>
            </a:r>
            <a:endParaRPr lang="zh-CN" altLang="en-US" b="1"/>
          </a:p>
          <a:p>
            <a:endParaRPr lang="en-US" altLang="zh-CN" b="1"/>
          </a:p>
        </p:txBody>
      </p:sp>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6" name="文本框 5"/>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1</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项目概况</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与数据</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分析</a:t>
            </a:r>
            <a:endPar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pic>
        <p:nvPicPr>
          <p:cNvPr id="3" name="图片 2"/>
          <p:cNvPicPr>
            <a:picLocks noChangeAspect="1"/>
          </p:cNvPicPr>
          <p:nvPr/>
        </p:nvPicPr>
        <p:blipFill>
          <a:blip r:embed="rId2"/>
          <a:stretch>
            <a:fillRect/>
          </a:stretch>
        </p:blipFill>
        <p:spPr>
          <a:xfrm>
            <a:off x="6461760" y="958850"/>
            <a:ext cx="5485765" cy="5509260"/>
          </a:xfrm>
          <a:prstGeom prst="rect">
            <a:avLst/>
          </a:prstGeom>
          <a:noFill/>
          <a:ln w="28575" cmpd="sng">
            <a:solidFill>
              <a:schemeClr val="accent1">
                <a:shade val="50000"/>
              </a:schemeClr>
            </a:solidFill>
            <a:prstDash val="solid"/>
          </a:ln>
        </p:spPr>
      </p:pic>
      <p:graphicFrame>
        <p:nvGraphicFramePr>
          <p:cNvPr id="4" name="表格 3"/>
          <p:cNvGraphicFramePr/>
          <p:nvPr>
            <p:custDataLst>
              <p:tags r:id="rId3"/>
            </p:custDataLst>
          </p:nvPr>
        </p:nvGraphicFramePr>
        <p:xfrm>
          <a:off x="538480" y="958850"/>
          <a:ext cx="5784850" cy="2089150"/>
        </p:xfrm>
        <a:graphic>
          <a:graphicData uri="http://schemas.openxmlformats.org/drawingml/2006/table">
            <a:tbl>
              <a:tblPr/>
              <a:tblGrid>
                <a:gridCol w="1382395"/>
                <a:gridCol w="1579880"/>
                <a:gridCol w="1578610"/>
                <a:gridCol w="1243965"/>
              </a:tblGrid>
              <a:tr h="559435">
                <a:tc>
                  <a:txBody>
                    <a:bodyPr/>
                    <a:p>
                      <a:pPr indent="0" algn="ctr">
                        <a:buNone/>
                      </a:pPr>
                      <a:r>
                        <a:rPr lang="en-US" sz="1200" b="1">
                          <a:latin typeface="仿宋" panose="02010609060101010101" charset="-122"/>
                          <a:ea typeface="仿宋" panose="02010609060101010101" charset="-122"/>
                          <a:cs typeface="仿宋" panose="02010609060101010101" charset="-122"/>
                        </a:rPr>
                        <a:t>装机规模（MW)</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仿宋" panose="02010609060101010101" charset="-122"/>
                        </a:rPr>
                        <a:t>41兆瓦（2×16+2×4.5兆瓦）</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已运行年限（年）</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3</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80035">
                <a:tc>
                  <a:txBody>
                    <a:bodyPr/>
                    <a:p>
                      <a:pPr indent="0" algn="ctr">
                        <a:buNone/>
                      </a:pPr>
                      <a:r>
                        <a:rPr lang="en-US" sz="1200" b="1">
                          <a:latin typeface="仿宋" panose="02010609060101010101" charset="-122"/>
                          <a:ea typeface="仿宋" panose="02010609060101010101" charset="-122"/>
                          <a:cs typeface="仿宋" panose="02010609060101010101" charset="-122"/>
                        </a:rPr>
                        <a:t>电站水头（m)</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91.3</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仿宋" panose="02010609060101010101" charset="-122"/>
                        </a:rPr>
                        <a:t>水库库容（万m3)</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0</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80035">
                <a:tc>
                  <a:txBody>
                    <a:bodyPr/>
                    <a:p>
                      <a:pPr indent="0" algn="ctr">
                        <a:buNone/>
                      </a:pPr>
                      <a:r>
                        <a:rPr lang="en-US" sz="1200" b="1">
                          <a:latin typeface="仿宋" panose="02010609060101010101" charset="-122"/>
                          <a:ea typeface="仿宋" panose="02010609060101010101" charset="-122"/>
                          <a:cs typeface="仿宋" panose="02010609060101010101" charset="-122"/>
                        </a:rPr>
                        <a:t>平均径流量（m3/s)</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54</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仿宋" panose="02010609060101010101" charset="-122"/>
                        </a:rPr>
                        <a:t>平均发电量（万KWH)</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11680</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9400">
                <a:tc>
                  <a:txBody>
                    <a:bodyPr/>
                    <a:p>
                      <a:pPr indent="0" algn="ctr">
                        <a:buNone/>
                      </a:pPr>
                      <a:r>
                        <a:rPr lang="en-US" sz="1200" b="1">
                          <a:latin typeface="仿宋" panose="02010609060101010101" charset="-122"/>
                          <a:ea typeface="仿宋" panose="02010609060101010101" charset="-122"/>
                          <a:cs typeface="宋体" panose="02010600030101010101" pitchFamily="2" charset="-122"/>
                        </a:rPr>
                        <a:t>电站调节能力</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无调节</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电网调度级别</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地调</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9400">
                <a:tc>
                  <a:txBody>
                    <a:bodyPr/>
                    <a:p>
                      <a:pPr indent="0" algn="ctr">
                        <a:buNone/>
                      </a:pPr>
                      <a:r>
                        <a:rPr lang="en-US" sz="1200" b="1">
                          <a:latin typeface="仿宋" panose="02010609060101010101" charset="-122"/>
                          <a:ea typeface="仿宋" panose="02010609060101010101" charset="-122"/>
                          <a:cs typeface="宋体" panose="02010600030101010101" pitchFamily="2" charset="-122"/>
                        </a:rPr>
                        <a:t>是否存在直供电</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否</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直供电方（如有）</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无</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0845">
                <a:tc>
                  <a:txBody>
                    <a:bodyPr/>
                    <a:p>
                      <a:pPr indent="0" algn="ctr">
                        <a:buNone/>
                      </a:pPr>
                      <a:r>
                        <a:rPr lang="en-US" sz="1200" b="1">
                          <a:latin typeface="仿宋" panose="02010609060101010101" charset="-122"/>
                          <a:ea typeface="仿宋" panose="02010609060101010101" charset="-122"/>
                          <a:cs typeface="仿宋" panose="02010609060101010101" charset="-122"/>
                          <a:sym typeface="+mn-ea"/>
                        </a:rPr>
                        <a:t>年利用小时数</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gridSpan="3">
                  <a:txBody>
                    <a:bodyPr/>
                    <a:p>
                      <a:pPr indent="0" algn="ctr">
                        <a:buNone/>
                      </a:pPr>
                      <a:r>
                        <a:rPr lang="en-US" sz="1200" b="1">
                          <a:latin typeface="仿宋" panose="02010609060101010101" charset="-122"/>
                          <a:ea typeface="仿宋" panose="02010609060101010101" charset="-122"/>
                          <a:cs typeface="仿宋" panose="02010609060101010101" charset="-122"/>
                        </a:rPr>
                        <a:t>2849h</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bl>
          </a:graphicData>
        </a:graphic>
      </p:graphicFrame>
      <p:sp>
        <p:nvSpPr>
          <p:cNvPr id="5" name="文本框 4"/>
          <p:cNvSpPr txBox="1"/>
          <p:nvPr/>
        </p:nvSpPr>
        <p:spPr>
          <a:xfrm>
            <a:off x="537845" y="3308350"/>
            <a:ext cx="5785485" cy="3369945"/>
          </a:xfrm>
          <a:prstGeom prst="rect">
            <a:avLst/>
          </a:prstGeom>
          <a:noFill/>
          <a:ln>
            <a:solidFill>
              <a:schemeClr val="tx2">
                <a:lumMod val="50000"/>
                <a:lumOff val="50000"/>
              </a:schemeClr>
            </a:solidFill>
          </a:ln>
        </p:spPr>
        <p:txBody>
          <a:bodyPr wrap="square" rtlCol="0">
            <a:noAutofit/>
          </a:bodyPr>
          <a:p>
            <a:pPr indent="0" fontAlgn="auto">
              <a:lnSpc>
                <a:spcPct val="150000"/>
              </a:lnSpc>
            </a:pPr>
            <a:r>
              <a:rPr lang="en-US" altLang="zh-CN" sz="1600"/>
              <a:t> </a:t>
            </a:r>
            <a:r>
              <a:rPr lang="zh-CN" altLang="en-US" sz="1600"/>
              <a:t>电站2020年12月并网发电，</a:t>
            </a:r>
            <a:r>
              <a:rPr lang="zh-CN" altLang="en-US" sz="1600"/>
              <a:t>上游无分水情况，</a:t>
            </a:r>
            <a:r>
              <a:rPr lang="en-US" altLang="zh-CN" sz="1600"/>
              <a:t>2021</a:t>
            </a:r>
            <a:r>
              <a:rPr lang="zh-CN" altLang="en-US" sz="1600"/>
              <a:t>年和</a:t>
            </a:r>
            <a:r>
              <a:rPr lang="en-US" altLang="zh-CN" sz="1600"/>
              <a:t>2022</a:t>
            </a:r>
            <a:r>
              <a:rPr lang="zh-CN" altLang="en-US" sz="1600"/>
              <a:t>年发电数据分别</a:t>
            </a:r>
            <a:r>
              <a:rPr lang="en-US" altLang="zh-CN" sz="1600"/>
              <a:t>12000</a:t>
            </a:r>
            <a:r>
              <a:rPr lang="en-US" altLang="zh-CN" sz="1600">
                <a:sym typeface="+mn-ea"/>
              </a:rPr>
              <a:t>kw.h</a:t>
            </a:r>
            <a:r>
              <a:rPr lang="zh-CN" altLang="en-US" sz="1600"/>
              <a:t>和</a:t>
            </a:r>
            <a:r>
              <a:rPr lang="en-US" altLang="zh-CN" sz="1600"/>
              <a:t>11360kw.h</a:t>
            </a:r>
            <a:r>
              <a:rPr lang="zh-CN" altLang="en-US" sz="1600"/>
              <a:t>，年均发电量</a:t>
            </a:r>
            <a:r>
              <a:rPr lang="en-US" altLang="zh-CN" sz="1600"/>
              <a:t>11680</a:t>
            </a:r>
            <a:r>
              <a:rPr lang="en-US" altLang="zh-CN" sz="1600">
                <a:sym typeface="+mn-ea"/>
              </a:rPr>
              <a:t>kw.h，</a:t>
            </a:r>
            <a:r>
              <a:rPr lang="en-US" altLang="zh-CN" sz="1600">
                <a:sym typeface="+mn-ea"/>
              </a:rPr>
              <a:t>年利用小时数2849</a:t>
            </a:r>
            <a:r>
              <a:rPr lang="zh-CN" altLang="en-US" sz="1600">
                <a:sym typeface="+mn-ea"/>
              </a:rPr>
              <a:t>小时。上网电价</a:t>
            </a:r>
            <a:r>
              <a:rPr lang="en-US" altLang="zh-CN" sz="1600">
                <a:sym typeface="+mn-ea"/>
              </a:rPr>
              <a:t>0.235</a:t>
            </a:r>
            <a:r>
              <a:rPr lang="zh-CN" altLang="en-US" sz="1600">
                <a:sym typeface="+mn-ea"/>
              </a:rPr>
              <a:t>元</a:t>
            </a:r>
            <a:r>
              <a:rPr lang="en-US" altLang="zh-CN" sz="1600">
                <a:sym typeface="+mn-ea"/>
              </a:rPr>
              <a:t>/kw.h</a:t>
            </a:r>
            <a:r>
              <a:rPr lang="zh-CN" altLang="en-US" sz="1600">
                <a:sym typeface="+mn-ea"/>
              </a:rPr>
              <a:t>，年均发电收入2744.8万元，价值预估2</a:t>
            </a:r>
            <a:r>
              <a:rPr lang="en-US" altLang="zh-CN" sz="1600">
                <a:sym typeface="+mn-ea"/>
              </a:rPr>
              <a:t>.</a:t>
            </a:r>
            <a:r>
              <a:rPr lang="zh-CN" altLang="en-US" sz="1600">
                <a:sym typeface="+mn-ea"/>
              </a:rPr>
              <a:t>195</a:t>
            </a:r>
            <a:r>
              <a:rPr lang="en-US" altLang="zh-CN" sz="1600">
                <a:sym typeface="+mn-ea"/>
              </a:rPr>
              <a:t>6</a:t>
            </a:r>
            <a:r>
              <a:rPr lang="zh-CN" altLang="en-US" sz="1600">
                <a:sym typeface="+mn-ea"/>
              </a:rPr>
              <a:t>亿元。</a:t>
            </a:r>
            <a:endParaRPr lang="zh-CN" altLang="en-US" sz="1600">
              <a:sym typeface="+mn-ea"/>
            </a:endParaRPr>
          </a:p>
          <a:p>
            <a:pPr indent="0" fontAlgn="auto">
              <a:lnSpc>
                <a:spcPct val="150000"/>
              </a:lnSpc>
            </a:pPr>
            <a:r>
              <a:rPr lang="en-US" altLang="zh-CN" sz="1600"/>
              <a:t> </a:t>
            </a:r>
            <a:r>
              <a:rPr lang="zh-CN" altLang="en-US" sz="1600"/>
              <a:t>项目工程总投资</a:t>
            </a:r>
            <a:r>
              <a:rPr lang="en-US" altLang="zh-CN" sz="1600"/>
              <a:t>30689.85</a:t>
            </a:r>
            <a:r>
              <a:rPr lang="zh-CN" altLang="en-US" sz="1600"/>
              <a:t>万元，近</a:t>
            </a:r>
            <a:r>
              <a:rPr lang="en-US" altLang="zh-CN" sz="1600"/>
              <a:t>2021</a:t>
            </a:r>
            <a:r>
              <a:rPr lang="en-US" altLang="zh-CN" sz="1600">
                <a:sym typeface="+mn-ea"/>
              </a:rPr>
              <a:t>～2023</a:t>
            </a:r>
            <a:r>
              <a:rPr lang="zh-CN" altLang="en-US" sz="1600"/>
              <a:t>年发电收入预计8234.4万元，</a:t>
            </a:r>
            <a:r>
              <a:rPr lang="en-US" altLang="zh-CN" sz="1600">
                <a:sym typeface="+mn-ea"/>
              </a:rPr>
              <a:t>1</a:t>
            </a:r>
            <a:r>
              <a:rPr lang="zh-CN" altLang="en-US" sz="1600">
                <a:sym typeface="+mn-ea"/>
              </a:rPr>
              <a:t>、营业成本若按发电收入的</a:t>
            </a:r>
            <a:r>
              <a:rPr lang="en-US" altLang="zh-CN" sz="1600">
                <a:sym typeface="+mn-ea"/>
              </a:rPr>
              <a:t>30%</a:t>
            </a:r>
            <a:r>
              <a:rPr lang="zh-CN" altLang="en-US" sz="1600">
                <a:sym typeface="+mn-ea"/>
              </a:rPr>
              <a:t>计算，</a:t>
            </a:r>
            <a:r>
              <a:rPr lang="en-US" altLang="zh-CN" sz="1600">
                <a:sym typeface="+mn-ea"/>
              </a:rPr>
              <a:t>3</a:t>
            </a:r>
            <a:r>
              <a:rPr lang="zh-CN" altLang="en-US" sz="1600">
                <a:sym typeface="+mn-ea"/>
              </a:rPr>
              <a:t>年经营成本计：2470.32万元，则项目仍需24925.77万元收回成本。</a:t>
            </a:r>
            <a:r>
              <a:rPr lang="en-US" altLang="zh-CN" sz="1600">
                <a:sym typeface="+mn-ea"/>
              </a:rPr>
              <a:t>2</a:t>
            </a:r>
            <a:r>
              <a:rPr lang="zh-CN" altLang="en-US" sz="1600">
                <a:sym typeface="+mn-ea"/>
              </a:rPr>
              <a:t>、营业成本若按小水电分类整改评估报告数据，</a:t>
            </a:r>
            <a:r>
              <a:rPr lang="en-US" altLang="zh-CN" sz="1600">
                <a:sym typeface="+mn-ea"/>
              </a:rPr>
              <a:t>3</a:t>
            </a:r>
            <a:r>
              <a:rPr lang="zh-CN" altLang="en-US" sz="1600">
                <a:sym typeface="+mn-ea"/>
              </a:rPr>
              <a:t>年经营成本计5300万元，则项目仍需27755.45万元收回成本。</a:t>
            </a:r>
            <a:endParaRPr lang="zh-CN" altLang="en-US" sz="1600">
              <a:sym typeface="+mn-ea"/>
            </a:endParaRPr>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graphicFrame>
        <p:nvGraphicFramePr>
          <p:cNvPr id="3" name="表格 2"/>
          <p:cNvGraphicFramePr/>
          <p:nvPr>
            <p:custDataLst>
              <p:tags r:id="rId2"/>
            </p:custDataLst>
          </p:nvPr>
        </p:nvGraphicFramePr>
        <p:xfrm>
          <a:off x="489585" y="1283335"/>
          <a:ext cx="11110595" cy="1677670"/>
        </p:xfrm>
        <a:graphic>
          <a:graphicData uri="http://schemas.openxmlformats.org/drawingml/2006/table">
            <a:tbl>
              <a:tblPr/>
              <a:tblGrid>
                <a:gridCol w="400050"/>
                <a:gridCol w="1558290"/>
                <a:gridCol w="978535"/>
                <a:gridCol w="730250"/>
                <a:gridCol w="827405"/>
                <a:gridCol w="1724025"/>
                <a:gridCol w="978535"/>
                <a:gridCol w="977265"/>
                <a:gridCol w="979170"/>
                <a:gridCol w="977900"/>
                <a:gridCol w="979170"/>
              </a:tblGrid>
              <a:tr h="838835">
                <a:tc>
                  <a:txBody>
                    <a:bodyPr/>
                    <a:p>
                      <a:pPr indent="0" algn="ctr">
                        <a:buNone/>
                      </a:pPr>
                      <a:r>
                        <a:rPr lang="zh-CN" sz="1600" b="1">
                          <a:solidFill>
                            <a:srgbClr val="000000"/>
                          </a:solidFill>
                          <a:latin typeface="Arial" panose="020B0604020202020204" pitchFamily="34" charset="0"/>
                          <a:ea typeface="仿宋" panose="02010609060101010101" charset="-122"/>
                        </a:rPr>
                        <a:t>序号</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水电站名称</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并网时间</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分类整改评估结果</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52"/>
                        </a:rPr>
                        <a:t>装机容量(kW)</a:t>
                      </a:r>
                      <a:endParaRPr lang="zh-CN" altLang="en-US" sz="1600" b="1">
                        <a:solidFill>
                          <a:srgbClr val="000000"/>
                        </a:solidFill>
                        <a:latin typeface="Arial" panose="020B0604020202020204" pitchFamily="34" charset="0"/>
                        <a:ea typeface="仿宋" panose="0201060906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土地性质</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缺项1</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52"/>
                        </a:rPr>
                        <a:t>缺项2</a:t>
                      </a:r>
                      <a:endParaRPr lang="zh-CN" altLang="en-US" sz="1600" b="1">
                        <a:solidFill>
                          <a:srgbClr val="000000"/>
                        </a:solidFill>
                        <a:latin typeface="Arial" panose="020B0604020202020204" pitchFamily="34" charset="0"/>
                        <a:ea typeface="仿宋" panose="0201060906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52"/>
                        </a:rPr>
                        <a:t>缺项</a:t>
                      </a:r>
                      <a:r>
                        <a:rPr lang="en-US" altLang="zh-CN" sz="1600" b="1">
                          <a:solidFill>
                            <a:srgbClr val="000000"/>
                          </a:solidFill>
                          <a:latin typeface="Arial" panose="020B0604020202020204" pitchFamily="34" charset="0"/>
                          <a:ea typeface="仿宋" panose="02010609060101010101" charset="-52"/>
                        </a:rPr>
                        <a:t>3</a:t>
                      </a:r>
                      <a:endParaRPr lang="en-US" altLang="zh-CN" sz="1600" b="1">
                        <a:solidFill>
                          <a:srgbClr val="000000"/>
                        </a:solidFill>
                        <a:latin typeface="Arial" panose="020B0604020202020204" pitchFamily="34" charset="0"/>
                        <a:ea typeface="仿宋" panose="0201060906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52"/>
                        </a:rPr>
                        <a:t>缺项</a:t>
                      </a:r>
                      <a:r>
                        <a:rPr lang="en-US" altLang="zh-CN" sz="1600" b="1">
                          <a:solidFill>
                            <a:srgbClr val="000000"/>
                          </a:solidFill>
                          <a:latin typeface="Arial" panose="020B0604020202020204" pitchFamily="34" charset="0"/>
                          <a:ea typeface="仿宋" panose="02010609060101010101" charset="-52"/>
                        </a:rPr>
                        <a:t>4</a:t>
                      </a:r>
                      <a:endParaRPr lang="en-US" altLang="zh-CN" sz="1600" b="1">
                        <a:solidFill>
                          <a:srgbClr val="000000"/>
                        </a:solidFill>
                        <a:latin typeface="Arial" panose="020B0604020202020204" pitchFamily="34" charset="0"/>
                        <a:ea typeface="仿宋" panose="0201060906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52"/>
                        </a:rPr>
                        <a:t>缺项</a:t>
                      </a:r>
                      <a:r>
                        <a:rPr lang="en-US" altLang="zh-CN" sz="1600" b="1">
                          <a:solidFill>
                            <a:srgbClr val="000000"/>
                          </a:solidFill>
                          <a:latin typeface="Arial" panose="020B0604020202020204" pitchFamily="34" charset="0"/>
                          <a:ea typeface="仿宋" panose="02010609060101010101" charset="-52"/>
                        </a:rPr>
                        <a:t>5</a:t>
                      </a:r>
                      <a:endParaRPr lang="en-US" altLang="zh-CN" sz="1600" b="1">
                        <a:solidFill>
                          <a:srgbClr val="000000"/>
                        </a:solidFill>
                        <a:latin typeface="Arial" panose="020B0604020202020204" pitchFamily="34" charset="0"/>
                        <a:ea typeface="仿宋" panose="02010609060101010101" charset="-5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838835">
                <a:tc>
                  <a:txBody>
                    <a:bodyPr/>
                    <a:p>
                      <a:pPr indent="0" algn="ctr">
                        <a:buNone/>
                      </a:pPr>
                      <a:r>
                        <a:rPr lang="en-US" sz="1600" b="1">
                          <a:solidFill>
                            <a:srgbClr val="000000"/>
                          </a:solidFill>
                          <a:latin typeface="仿宋" panose="02010609060101010101" charset="-122"/>
                        </a:rPr>
                        <a:t>1</a:t>
                      </a:r>
                      <a:endParaRPr lang="en-US" altLang="en-US" sz="1600" b="1">
                        <a:solidFill>
                          <a:srgbClr val="000000"/>
                        </a:solidFill>
                        <a:latin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台兰河三级</a:t>
                      </a:r>
                      <a:r>
                        <a:rPr lang="zh-CN" sz="1600" b="1">
                          <a:solidFill>
                            <a:srgbClr val="000000"/>
                          </a:solidFill>
                          <a:latin typeface="Arial" panose="020B0604020202020204" pitchFamily="34" charset="0"/>
                          <a:ea typeface="仿宋" panose="02010609060101010101" charset="-122"/>
                        </a:rPr>
                        <a:t>水电站</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20</a:t>
                      </a:r>
                      <a:r>
                        <a:rPr lang="en-US" altLang="zh-CN" sz="1600" b="1">
                          <a:solidFill>
                            <a:srgbClr val="000000"/>
                          </a:solidFill>
                          <a:latin typeface="Arial" panose="020B0604020202020204" pitchFamily="34" charset="0"/>
                          <a:ea typeface="仿宋" panose="02010609060101010101" charset="-122"/>
                        </a:rPr>
                        <a:t>21</a:t>
                      </a:r>
                      <a:r>
                        <a:rPr lang="zh-CN" sz="1600" b="1">
                          <a:solidFill>
                            <a:srgbClr val="000000"/>
                          </a:solidFill>
                          <a:latin typeface="Arial" panose="020B0604020202020204" pitchFamily="34" charset="0"/>
                          <a:ea typeface="仿宋" panose="02010609060101010101" charset="-122"/>
                        </a:rPr>
                        <a:t>年</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整改</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600" b="1">
                          <a:solidFill>
                            <a:srgbClr val="000000"/>
                          </a:solidFill>
                          <a:latin typeface="仿宋" panose="02010609060101010101" charset="-122"/>
                        </a:rPr>
                        <a:t>41000</a:t>
                      </a:r>
                      <a:endParaRPr lang="en-US" altLang="en-US" sz="1600" b="1">
                        <a:solidFill>
                          <a:srgbClr val="000000"/>
                        </a:solidFill>
                        <a:latin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400" b="1">
                          <a:solidFill>
                            <a:srgbClr val="000000"/>
                          </a:solidFill>
                          <a:latin typeface="Arial" panose="020B0604020202020204" pitchFamily="34" charset="0"/>
                          <a:ea typeface="仿宋" panose="02010609060101010101" charset="-122"/>
                        </a:rPr>
                        <a:t>出让（有不动产证）</a:t>
                      </a:r>
                      <a:endParaRPr lang="zh-CN" altLang="en-US" sz="14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林草地征(占)用手续</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水资源论证(取水许可)</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水土保持验收</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竣工验收</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600" b="1">
                          <a:solidFill>
                            <a:srgbClr val="000000"/>
                          </a:solidFill>
                          <a:latin typeface="Arial" panose="020B0604020202020204" pitchFamily="34" charset="0"/>
                          <a:ea typeface="仿宋" panose="02010609060101010101" charset="-122"/>
                        </a:rPr>
                        <a:t>安全生产标准化</a:t>
                      </a:r>
                      <a:endParaRPr lang="zh-CN" altLang="en-US" sz="1600" b="1">
                        <a:solidFill>
                          <a:srgbClr val="000000"/>
                        </a:solidFill>
                        <a:latin typeface="Arial" panose="020B0604020202020204" pitchFamily="34" charset="0"/>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0" name="文本框 9"/>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gn="l">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2</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电站合规性</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5" name="文本框 4"/>
          <p:cNvSpPr txBox="1"/>
          <p:nvPr/>
        </p:nvSpPr>
        <p:spPr>
          <a:xfrm>
            <a:off x="489585" y="3070225"/>
            <a:ext cx="11110595" cy="3462020"/>
          </a:xfrm>
          <a:prstGeom prst="rect">
            <a:avLst/>
          </a:prstGeom>
          <a:noFill/>
          <a:ln w="9525" cmpd="sng">
            <a:solidFill>
              <a:schemeClr val="tx1"/>
            </a:solidFill>
            <a:prstDash val="solid"/>
          </a:ln>
        </p:spPr>
        <p:txBody>
          <a:bodyPr wrap="square" rtlCol="0">
            <a:noAutofit/>
          </a:bodyPr>
          <a:p>
            <a:pPr indent="0" fontAlgn="auto">
              <a:lnSpc>
                <a:spcPct val="150000"/>
              </a:lnSpc>
            </a:pPr>
            <a:r>
              <a:rPr lang="zh-CN" altLang="en-US"/>
              <a:t>通过小水电分类整改评估报告得知，已获取的合规手续有项目核准、水资源论证、水土保持方案的批复、环评手续、用地手续（已办理不动产证，新2020温宿县不动产权第0000623、0000624、0000625号，面积分别为48979.12平方米、479.72平方米和42971.26平方米）和环保验收手续，缺少手续有：1、水土保持验收手续；2、机组启动验收；3、安全生产标准化达标；4、竣工验收（分类整改评估误将环保验收作为竣工验收，实际缺少）。5、电站未作机组启动验收且未在国家能源局资质和信用信息系统注册，因此也未办理电力业务许可证。</a:t>
            </a:r>
            <a:endParaRPr lang="zh-CN" altLang="en-US"/>
          </a:p>
          <a:p>
            <a:pPr indent="0" fontAlgn="auto">
              <a:lnSpc>
                <a:spcPct val="150000"/>
              </a:lnSpc>
            </a:pPr>
            <a:r>
              <a:rPr lang="zh-CN" altLang="en-US"/>
              <a:t>该项目缺少的合规手续主要为专项验收，若建设期资料齐全2025年底可完成竣工验收和“一站一策”整改，且电站属于新建电站，专项验收一般为生产运行一年后进行，整改时限应会宽限。</a:t>
            </a:r>
            <a:endParaRPr lang="zh-CN" alt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10" name="文本框 9"/>
          <p:cNvSpPr txBox="1"/>
          <p:nvPr/>
        </p:nvSpPr>
        <p:spPr>
          <a:xfrm>
            <a:off x="538480" y="299085"/>
            <a:ext cx="1907540" cy="416560"/>
          </a:xfrm>
          <a:prstGeom prst="rect">
            <a:avLst/>
          </a:prstGeom>
          <a:solidFill>
            <a:schemeClr val="accent1"/>
          </a:solidFill>
          <a:effectLst>
            <a:outerShdw dist="63500" dir="2700000" algn="tl" rotWithShape="0">
              <a:schemeClr val="accent1">
                <a:alpha val="40000"/>
              </a:schemeClr>
            </a:outerShdw>
          </a:effectLst>
        </p:spPr>
        <p:txBody>
          <a:bodyPr wrap="square" rtlCol="0" anchor="t">
            <a:no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2</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电站合规性</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pSp>
        <p:nvGrpSpPr>
          <p:cNvPr id="1073743189" name="组合 1073743188"/>
          <p:cNvGrpSpPr/>
          <p:nvPr/>
        </p:nvGrpSpPr>
        <p:grpSpPr>
          <a:xfrm>
            <a:off x="6284595" y="1612900"/>
            <a:ext cx="5026660" cy="4786630"/>
            <a:chOff x="0" y="0"/>
            <a:chExt cx="7999" cy="10799"/>
          </a:xfrm>
        </p:grpSpPr>
        <p:pic>
          <p:nvPicPr>
            <p:cNvPr id="1073743190" name="图片 1073743189"/>
            <p:cNvPicPr>
              <a:picLocks noChangeAspect="1"/>
            </p:cNvPicPr>
            <p:nvPr/>
          </p:nvPicPr>
          <p:blipFill>
            <a:blip r:embed="rId2"/>
            <a:stretch>
              <a:fillRect/>
            </a:stretch>
          </p:blipFill>
          <p:spPr>
            <a:xfrm>
              <a:off x="15" y="15"/>
              <a:ext cx="7967" cy="10769"/>
            </a:xfrm>
            <a:prstGeom prst="rect">
              <a:avLst/>
            </a:prstGeom>
            <a:noFill/>
            <a:ln w="28575">
              <a:solidFill>
                <a:schemeClr val="tx1"/>
              </a:solidFill>
            </a:ln>
          </p:spPr>
        </p:pic>
        <p:sp>
          <p:nvSpPr>
            <p:cNvPr id="1073743191" name="文本框 1073743190"/>
            <p:cNvSpPr txBox="1"/>
            <p:nvPr/>
          </p:nvSpPr>
          <p:spPr>
            <a:xfrm>
              <a:off x="-20" y="-20"/>
              <a:ext cx="8039" cy="10839"/>
            </a:xfrm>
            <a:prstGeom prst="rect">
              <a:avLst/>
            </a:prstGeom>
            <a:noFill/>
            <a:ln w="28575">
              <a:solidFill>
                <a:schemeClr val="tx1"/>
              </a:solidFill>
            </a:ln>
          </p:spPr>
          <p:txBody>
            <a:bodyPr lIns="0" tIns="0" rIns="0" bIns="0"/>
            <a:p>
              <a:pPr>
                <a:lnSpc>
                  <a:spcPts val="100"/>
                </a:lnSpc>
              </a:pPr>
              <a:endParaRPr lang="zh-CN" altLang="en-US"/>
            </a:p>
            <a:p>
              <a:endParaRPr lang="zh-CN" altLang="en-US"/>
            </a:p>
            <a:p>
              <a:endParaRPr lang="zh-CN" altLang="en-US"/>
            </a:p>
            <a:p>
              <a:endParaRPr lang="zh-CN" altLang="en-US"/>
            </a:p>
            <a:p>
              <a:endParaRPr lang="zh-CN" altLang="en-US"/>
            </a:p>
          </p:txBody>
        </p:sp>
      </p:grpSp>
      <p:pic>
        <p:nvPicPr>
          <p:cNvPr id="3" name="图片 2"/>
          <p:cNvPicPr>
            <a:picLocks noChangeAspect="1"/>
          </p:cNvPicPr>
          <p:nvPr/>
        </p:nvPicPr>
        <p:blipFill>
          <a:blip r:embed="rId3"/>
          <a:stretch>
            <a:fillRect/>
          </a:stretch>
        </p:blipFill>
        <p:spPr>
          <a:xfrm>
            <a:off x="1036955" y="1604010"/>
            <a:ext cx="4767580" cy="4789170"/>
          </a:xfrm>
          <a:prstGeom prst="rect">
            <a:avLst/>
          </a:prstGeom>
          <a:noFill/>
          <a:ln w="28575" cmpd="sng">
            <a:solidFill>
              <a:schemeClr val="accent1">
                <a:shade val="50000"/>
              </a:schemeClr>
            </a:solidFill>
            <a:prstDash val="solid"/>
          </a:ln>
        </p:spPr>
      </p:pic>
      <p:sp>
        <p:nvSpPr>
          <p:cNvPr id="4" name="文本框 3"/>
          <p:cNvSpPr txBox="1"/>
          <p:nvPr/>
        </p:nvSpPr>
        <p:spPr>
          <a:xfrm>
            <a:off x="3980180" y="958850"/>
            <a:ext cx="5625465" cy="368300"/>
          </a:xfrm>
          <a:prstGeom prst="rect">
            <a:avLst/>
          </a:prstGeom>
          <a:noFill/>
        </p:spPr>
        <p:txBody>
          <a:bodyPr wrap="square" rtlCol="0">
            <a:spAutoFit/>
          </a:bodyPr>
          <a:p>
            <a:r>
              <a:rPr lang="zh-CN" altLang="en-US"/>
              <a:t>通过比照，台兰河三级水电站不在自然保护区</a:t>
            </a:r>
            <a:r>
              <a:rPr lang="zh-CN" altLang="en-US"/>
              <a:t>内。</a:t>
            </a:r>
            <a:endParaRPr lang="zh-CN" altLang="en-US"/>
          </a:p>
        </p:txBody>
      </p:sp>
    </p:spTree>
    <p:custDataLst>
      <p:tags r:id="rId4"/>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graphicFrame>
        <p:nvGraphicFramePr>
          <p:cNvPr id="2" name="表格 1"/>
          <p:cNvGraphicFramePr/>
          <p:nvPr/>
        </p:nvGraphicFramePr>
        <p:xfrm>
          <a:off x="538480" y="958723"/>
          <a:ext cx="13563600" cy="1964690"/>
        </p:xfrm>
        <a:graphic>
          <a:graphicData uri="http://schemas.openxmlformats.org/drawingml/2006/table">
            <a:tbl>
              <a:tblPr/>
              <a:tblGrid>
                <a:gridCol w="743585"/>
                <a:gridCol w="2568575"/>
                <a:gridCol w="1109980"/>
                <a:gridCol w="2944495"/>
                <a:gridCol w="1202055"/>
                <a:gridCol w="2404110"/>
              </a:tblGrid>
              <a:tr h="176530">
                <a:tc>
                  <a:txBody>
                    <a:bodyPr/>
                    <a:p>
                      <a:pPr indent="0">
                        <a:buNone/>
                      </a:pPr>
                      <a:r>
                        <a:rPr lang="zh-CN" sz="1400" b="1">
                          <a:solidFill>
                            <a:srgbClr val="202020"/>
                          </a:solidFill>
                          <a:latin typeface="仿宋" panose="02010609060101010101" charset="-122"/>
                          <a:ea typeface="仿宋" panose="02010609060101010101" charset="-122"/>
                        </a:rPr>
                        <a:t>企业名称</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gridSpan="5">
                  <a:txBody>
                    <a:bodyPr/>
                    <a:p>
                      <a:pPr indent="0">
                        <a:buNone/>
                      </a:pPr>
                      <a:r>
                        <a:rPr lang="zh-CN" sz="1400" b="1">
                          <a:solidFill>
                            <a:srgbClr val="202020"/>
                          </a:solidFill>
                          <a:latin typeface="仿宋" panose="02010609060101010101" charset="-122"/>
                          <a:ea typeface="仿宋" panose="02010609060101010101" charset="-122"/>
                        </a:rPr>
                        <a:t>温宿永安水电开发有限公司</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hMerge="1">
                  <a:tcPr>
                    <a:lnT w="12700">
                      <a:solidFill>
                        <a:schemeClr val="tx1"/>
                      </a:solidFill>
                      <a:prstDash val="solid"/>
                    </a:lnT>
                    <a:lnB w="12700">
                      <a:solidFill>
                        <a:schemeClr val="tx1"/>
                      </a:solidFill>
                      <a:prstDash val="solid"/>
                    </a:lnB>
                  </a:tcPr>
                </a:tc>
                <a:tc hMerge="1">
                  <a:tcPr>
                    <a:lnT w="12700">
                      <a:solidFill>
                        <a:schemeClr val="tx1"/>
                      </a:solidFill>
                      <a:prstDash val="solid"/>
                    </a:lnT>
                    <a:lnB w="12700">
                      <a:solidFill>
                        <a:schemeClr val="tx1"/>
                      </a:solidFill>
                      <a:prstDash val="solid"/>
                    </a:lnB>
                  </a:tcPr>
                </a:tc>
                <a:tc hMerge="1">
                  <a:tcPr>
                    <a:lnT w="12700">
                      <a:solidFill>
                        <a:schemeClr val="tx1"/>
                      </a:solidFill>
                      <a:prstDash val="solid"/>
                    </a:lnT>
                    <a:lnB w="12700">
                      <a:solidFill>
                        <a:schemeClr val="tx1"/>
                      </a:solidFill>
                      <a:prstDash val="solid"/>
                    </a:lnB>
                  </a:tcPr>
                </a:tc>
                <a:tc hMerge="1">
                  <a:tcPr>
                    <a:lnR w="12700">
                      <a:solidFill>
                        <a:schemeClr val="tx1"/>
                      </a:solidFill>
                      <a:prstDash val="solid"/>
                    </a:lnR>
                    <a:lnT w="12700">
                      <a:solidFill>
                        <a:schemeClr val="tx1"/>
                      </a:solidFill>
                      <a:prstDash val="solid"/>
                    </a:lnT>
                    <a:lnB w="12700">
                      <a:solidFill>
                        <a:schemeClr val="tx1"/>
                      </a:solidFill>
                      <a:prstDash val="solid"/>
                    </a:lnB>
                  </a:tcPr>
                </a:tc>
              </a:tr>
              <a:tr h="485140">
                <a:tc>
                  <a:txBody>
                    <a:bodyPr/>
                    <a:p>
                      <a:pPr indent="0">
                        <a:buNone/>
                      </a:pPr>
                      <a:r>
                        <a:rPr lang="zh-CN" sz="1400" b="1">
                          <a:solidFill>
                            <a:srgbClr val="202020"/>
                          </a:solidFill>
                          <a:latin typeface="仿宋" panose="02010609060101010101" charset="-122"/>
                          <a:ea typeface="仿宋" panose="02010609060101010101" charset="-122"/>
                        </a:rPr>
                        <a:t>法定代表人</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潘锦强</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统一社会信用代码</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916529223288904577</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营业期限</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2015-06-09至无固定期限</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95580">
                <a:tc>
                  <a:txBody>
                    <a:bodyPr/>
                    <a:p>
                      <a:pPr indent="0">
                        <a:buNone/>
                      </a:pPr>
                      <a:r>
                        <a:rPr lang="zh-CN" sz="1400" b="1">
                          <a:solidFill>
                            <a:srgbClr val="202020"/>
                          </a:solidFill>
                          <a:latin typeface="仿宋" panose="02010609060101010101" charset="-122"/>
                          <a:ea typeface="仿宋" panose="02010609060101010101" charset="-122"/>
                        </a:rPr>
                        <a:t>经营状态</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存续</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纳税人识别号</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916529223288904577</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人员规模</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小于50人</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6530">
                <a:tc>
                  <a:txBody>
                    <a:bodyPr/>
                    <a:p>
                      <a:pPr indent="0">
                        <a:buNone/>
                      </a:pPr>
                      <a:r>
                        <a:rPr lang="zh-CN" sz="1400" b="1">
                          <a:solidFill>
                            <a:srgbClr val="202020"/>
                          </a:solidFill>
                          <a:latin typeface="仿宋" panose="02010609060101010101" charset="-122"/>
                          <a:ea typeface="仿宋" panose="02010609060101010101" charset="-122"/>
                        </a:rPr>
                        <a:t>成立日期</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2015-06-09</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组织机构代码</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32889045-7</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参保人数</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12</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6530">
                <a:tc>
                  <a:txBody>
                    <a:bodyPr/>
                    <a:p>
                      <a:pPr indent="0">
                        <a:buNone/>
                      </a:pPr>
                      <a:r>
                        <a:rPr lang="zh-CN" sz="1400" b="1">
                          <a:solidFill>
                            <a:srgbClr val="202020"/>
                          </a:solidFill>
                          <a:latin typeface="仿宋" panose="02010609060101010101" charset="-122"/>
                          <a:ea typeface="仿宋" panose="02010609060101010101" charset="-122"/>
                        </a:rPr>
                        <a:t>注册资本</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2000万人民币</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工商注册号</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652922050007072</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曾用名</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7165">
                <a:tc>
                  <a:txBody>
                    <a:bodyPr/>
                    <a:p>
                      <a:pPr indent="0">
                        <a:buNone/>
                      </a:pPr>
                      <a:r>
                        <a:rPr lang="zh-CN" sz="1400" b="1">
                          <a:solidFill>
                            <a:srgbClr val="202020"/>
                          </a:solidFill>
                          <a:latin typeface="仿宋" panose="02010609060101010101" charset="-122"/>
                          <a:ea typeface="仿宋" panose="02010609060101010101" charset="-122"/>
                        </a:rPr>
                        <a:t>实缴资本</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2000万人民币</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纳税人资质</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增值税一般纳税人</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英文名称</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288290">
                <a:tc>
                  <a:txBody>
                    <a:bodyPr/>
                    <a:p>
                      <a:pPr indent="0">
                        <a:buNone/>
                      </a:pPr>
                      <a:r>
                        <a:rPr lang="zh-CN" sz="1400" b="1">
                          <a:solidFill>
                            <a:srgbClr val="202020"/>
                          </a:solidFill>
                          <a:latin typeface="仿宋" panose="02010609060101010101" charset="-122"/>
                          <a:ea typeface="仿宋" panose="02010609060101010101" charset="-122"/>
                        </a:rPr>
                        <a:t>企业类型</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有限责任公司(自然人投资或控股)</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登记机关</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温宿县市场监督管理局</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注册地址</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新疆阿克苏地区温宿县新疆阿克苏地区温宿产业园区金龙路1号楼505室</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288925">
                <a:tc>
                  <a:txBody>
                    <a:bodyPr/>
                    <a:p>
                      <a:pPr indent="0">
                        <a:buNone/>
                      </a:pPr>
                      <a:r>
                        <a:rPr lang="zh-CN" sz="1400" b="1">
                          <a:solidFill>
                            <a:srgbClr val="202020"/>
                          </a:solidFill>
                          <a:latin typeface="仿宋" panose="02010609060101010101" charset="-122"/>
                          <a:ea typeface="仿宋" panose="02010609060101010101" charset="-122"/>
                        </a:rPr>
                        <a:t>行业</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电力、热力生产和供应业</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核准日期</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2021-01-04</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经营范围</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水力发电；水电开发。（依法须经批准的项目，经相关部门批准后方可开展经营活动）</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3</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3" name="文本框 2"/>
          <p:cNvSpPr txBox="1"/>
          <p:nvPr/>
        </p:nvSpPr>
        <p:spPr>
          <a:xfrm>
            <a:off x="5163185" y="355600"/>
            <a:ext cx="2038985" cy="460375"/>
          </a:xfrm>
          <a:prstGeom prst="rect">
            <a:avLst/>
          </a:prstGeom>
          <a:noFill/>
        </p:spPr>
        <p:txBody>
          <a:bodyPr wrap="square" rtlCol="0">
            <a:spAutoFit/>
          </a:bodyPr>
          <a:p>
            <a:r>
              <a:rPr lang="zh-CN" altLang="en-US" sz="2400" b="1"/>
              <a:t>企</a:t>
            </a:r>
            <a:r>
              <a:rPr lang="zh-CN" altLang="en-US" sz="2400" b="1"/>
              <a:t>业</a:t>
            </a:r>
            <a:r>
              <a:rPr lang="zh-CN" altLang="en-US" sz="2400" b="1"/>
              <a:t>信</a:t>
            </a:r>
            <a:r>
              <a:rPr lang="zh-CN" altLang="en-US" sz="2400" b="1"/>
              <a:t>息</a:t>
            </a:r>
            <a:endParaRPr lang="zh-CN" altLang="en-US" sz="2400" b="1"/>
          </a:p>
        </p:txBody>
      </p:sp>
      <p:sp>
        <p:nvSpPr>
          <p:cNvPr id="4" name="文本框 3"/>
          <p:cNvSpPr txBox="1"/>
          <p:nvPr/>
        </p:nvSpPr>
        <p:spPr>
          <a:xfrm>
            <a:off x="538480" y="4460875"/>
            <a:ext cx="10972800" cy="2306955"/>
          </a:xfrm>
          <a:prstGeom prst="rect">
            <a:avLst/>
          </a:prstGeom>
          <a:noFill/>
        </p:spPr>
        <p:txBody>
          <a:bodyPr wrap="square" rtlCol="0">
            <a:spAutoFit/>
          </a:bodyPr>
          <a:p>
            <a:r>
              <a:rPr lang="en-US" altLang="zh-CN" b="1">
                <a:solidFill>
                  <a:srgbClr val="202020"/>
                </a:solidFill>
                <a:latin typeface="仿宋" panose="02010609060101010101" charset="-122"/>
                <a:ea typeface="仿宋" panose="02010609060101010101" charset="-122"/>
                <a:sym typeface="+mn-ea"/>
              </a:rPr>
              <a:t> </a:t>
            </a:r>
            <a:r>
              <a:rPr lang="zh-CN" b="1">
                <a:solidFill>
                  <a:srgbClr val="202020"/>
                </a:solidFill>
                <a:latin typeface="仿宋" panose="02010609060101010101" charset="-122"/>
                <a:ea typeface="仿宋" panose="02010609060101010101" charset="-122"/>
                <a:sym typeface="+mn-ea"/>
              </a:rPr>
              <a:t>温宿永安水电开发有限公司于</a:t>
            </a:r>
            <a:r>
              <a:rPr lang="en-US" altLang="zh-CN" b="1">
                <a:solidFill>
                  <a:srgbClr val="202020"/>
                </a:solidFill>
                <a:latin typeface="仿宋" panose="02010609060101010101" charset="-122"/>
                <a:ea typeface="仿宋" panose="02010609060101010101" charset="-122"/>
                <a:sym typeface="+mn-ea"/>
              </a:rPr>
              <a:t>2015</a:t>
            </a:r>
            <a:r>
              <a:rPr lang="zh-CN" altLang="en-US" b="1">
                <a:solidFill>
                  <a:srgbClr val="202020"/>
                </a:solidFill>
                <a:latin typeface="仿宋" panose="02010609060101010101" charset="-122"/>
                <a:ea typeface="仿宋" panose="02010609060101010101" charset="-122"/>
                <a:sym typeface="+mn-ea"/>
              </a:rPr>
              <a:t>年</a:t>
            </a:r>
            <a:r>
              <a:rPr lang="en-US" altLang="zh-CN" b="1">
                <a:solidFill>
                  <a:srgbClr val="202020"/>
                </a:solidFill>
                <a:latin typeface="仿宋" panose="02010609060101010101" charset="-122"/>
                <a:ea typeface="仿宋" panose="02010609060101010101" charset="-122"/>
                <a:sym typeface="+mn-ea"/>
              </a:rPr>
              <a:t>6</a:t>
            </a:r>
            <a:r>
              <a:rPr lang="zh-CN" altLang="en-US" b="1">
                <a:solidFill>
                  <a:srgbClr val="202020"/>
                </a:solidFill>
                <a:latin typeface="仿宋" panose="02010609060101010101" charset="-122"/>
                <a:ea typeface="仿宋" panose="02010609060101010101" charset="-122"/>
                <a:sym typeface="+mn-ea"/>
              </a:rPr>
              <a:t>月</a:t>
            </a:r>
            <a:r>
              <a:rPr lang="en-US" altLang="zh-CN" b="1">
                <a:solidFill>
                  <a:srgbClr val="202020"/>
                </a:solidFill>
                <a:latin typeface="仿宋" panose="02010609060101010101" charset="-122"/>
                <a:ea typeface="仿宋" panose="02010609060101010101" charset="-122"/>
                <a:sym typeface="+mn-ea"/>
              </a:rPr>
              <a:t>9</a:t>
            </a:r>
            <a:r>
              <a:rPr lang="zh-CN" altLang="en-US" b="1">
                <a:solidFill>
                  <a:srgbClr val="202020"/>
                </a:solidFill>
                <a:latin typeface="仿宋" panose="02010609060101010101" charset="-122"/>
                <a:ea typeface="仿宋" panose="02010609060101010101" charset="-122"/>
                <a:sym typeface="+mn-ea"/>
              </a:rPr>
              <a:t>日成立，</a:t>
            </a:r>
            <a:r>
              <a:rPr lang="zh-CN" b="1">
                <a:solidFill>
                  <a:srgbClr val="202020"/>
                </a:solidFill>
                <a:latin typeface="仿宋" panose="02010609060101010101" charset="-122"/>
                <a:ea typeface="仿宋" panose="02010609060101010101" charset="-122"/>
                <a:sym typeface="+mn-ea"/>
              </a:rPr>
              <a:t>注册资本</a:t>
            </a:r>
            <a:r>
              <a:rPr lang="zh-CN" b="1">
                <a:solidFill>
                  <a:srgbClr val="000000"/>
                </a:solidFill>
                <a:latin typeface="仿宋" panose="02010609060101010101" charset="-122"/>
                <a:ea typeface="仿宋" panose="02010609060101010101" charset="-122"/>
                <a:cs typeface="仿宋" panose="02010609060101010101" charset="-122"/>
                <a:sym typeface="+mn-ea"/>
              </a:rPr>
              <a:t>2000万人民币，</a:t>
            </a:r>
            <a:r>
              <a:rPr lang="zh-CN" b="1">
                <a:solidFill>
                  <a:srgbClr val="202020"/>
                </a:solidFill>
                <a:latin typeface="仿宋" panose="02010609060101010101" charset="-122"/>
                <a:ea typeface="仿宋" panose="02010609060101010101" charset="-122"/>
                <a:sym typeface="+mn-ea"/>
              </a:rPr>
              <a:t>实缴资本</a:t>
            </a:r>
            <a:r>
              <a:rPr lang="zh-CN" b="1">
                <a:solidFill>
                  <a:srgbClr val="000000"/>
                </a:solidFill>
                <a:latin typeface="仿宋" panose="02010609060101010101" charset="-122"/>
                <a:ea typeface="仿宋" panose="02010609060101010101" charset="-122"/>
                <a:cs typeface="仿宋" panose="02010609060101010101" charset="-122"/>
                <a:sym typeface="+mn-ea"/>
              </a:rPr>
              <a:t>2000万人民币，</a:t>
            </a:r>
            <a:r>
              <a:rPr lang="zh-CN" b="1">
                <a:solidFill>
                  <a:srgbClr val="202020"/>
                </a:solidFill>
                <a:latin typeface="仿宋" panose="02010609060101010101" charset="-122"/>
                <a:ea typeface="仿宋" panose="02010609060101010101" charset="-122"/>
                <a:sym typeface="+mn-ea"/>
              </a:rPr>
              <a:t>从业人员共16人，其中运行人员12人。</a:t>
            </a:r>
            <a:endParaRPr lang="zh-CN" b="1">
              <a:solidFill>
                <a:srgbClr val="202020"/>
              </a:solidFill>
              <a:latin typeface="仿宋" panose="02010609060101010101" charset="-122"/>
              <a:ea typeface="仿宋" panose="02010609060101010101" charset="-122"/>
            </a:endParaRPr>
          </a:p>
          <a:p>
            <a:r>
              <a:rPr lang="en-US" altLang="zh-CN" b="1">
                <a:solidFill>
                  <a:srgbClr val="202020"/>
                </a:solidFill>
                <a:latin typeface="仿宋" panose="02010609060101010101" charset="-122"/>
                <a:ea typeface="仿宋" panose="02010609060101010101" charset="-122"/>
              </a:rPr>
              <a:t> </a:t>
            </a:r>
            <a:r>
              <a:rPr lang="zh-CN" altLang="en-US" b="1">
                <a:solidFill>
                  <a:srgbClr val="202020"/>
                </a:solidFill>
                <a:latin typeface="仿宋" panose="02010609060101010101" charset="-122"/>
                <a:ea typeface="仿宋" panose="02010609060101010101" charset="-122"/>
              </a:rPr>
              <a:t>农行新疆</a:t>
            </a:r>
            <a:r>
              <a:rPr lang="zh-CN" b="1">
                <a:solidFill>
                  <a:srgbClr val="202020"/>
                </a:solidFill>
                <a:latin typeface="仿宋" panose="02010609060101010101" charset="-122"/>
                <a:ea typeface="仿宋" panose="02010609060101010101" charset="-122"/>
              </a:rPr>
              <a:t>阿克苏分行共为该公司授信8000万元，用于台兰河水电站项目的开发和建设。</a:t>
            </a:r>
            <a:endParaRPr lang="zh-CN" b="1">
              <a:solidFill>
                <a:srgbClr val="202020"/>
              </a:solidFill>
              <a:latin typeface="仿宋" panose="02010609060101010101" charset="-122"/>
              <a:ea typeface="仿宋" panose="02010609060101010101" charset="-122"/>
            </a:endParaRPr>
          </a:p>
          <a:p>
            <a:endParaRPr lang="zh-CN" b="1">
              <a:solidFill>
                <a:srgbClr val="202020"/>
              </a:solidFill>
              <a:latin typeface="仿宋" panose="02010609060101010101" charset="-122"/>
              <a:ea typeface="仿宋" panose="02010609060101010101" charset="-122"/>
            </a:endParaRPr>
          </a:p>
          <a:p>
            <a:endParaRPr lang="zh-CN" b="1">
              <a:solidFill>
                <a:srgbClr val="202020"/>
              </a:solidFill>
              <a:latin typeface="仿宋" panose="02010609060101010101" charset="-122"/>
              <a:ea typeface="仿宋" panose="02010609060101010101" charset="-122"/>
            </a:endParaRPr>
          </a:p>
          <a:p>
            <a:endParaRPr lang="zh-CN" altLang="en-US" b="1">
              <a:solidFill>
                <a:srgbClr val="202020"/>
              </a:solidFill>
              <a:latin typeface="仿宋" panose="02010609060101010101" charset="-122"/>
              <a:ea typeface="仿宋" panose="02010609060101010101" charset="-122"/>
            </a:endParaRPr>
          </a:p>
          <a:p>
            <a:endParaRPr lang="zh-CN" altLang="en-US" b="1">
              <a:solidFill>
                <a:srgbClr val="202020"/>
              </a:solidFill>
              <a:latin typeface="仿宋" panose="02010609060101010101" charset="-122"/>
              <a:ea typeface="仿宋" panose="02010609060101010101" charset="-122"/>
            </a:endParaRPr>
          </a:p>
          <a:p>
            <a:endParaRPr lang="zh-CN" altLang="en-US"/>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3</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11" name="表格 10"/>
          <p:cNvGraphicFramePr/>
          <p:nvPr>
            <p:custDataLst>
              <p:tags r:id="rId2"/>
            </p:custDataLst>
          </p:nvPr>
        </p:nvGraphicFramePr>
        <p:xfrm>
          <a:off x="271780" y="1165860"/>
          <a:ext cx="3573145" cy="4984750"/>
        </p:xfrm>
        <a:graphic>
          <a:graphicData uri="http://schemas.openxmlformats.org/drawingml/2006/table">
            <a:tbl>
              <a:tblPr/>
              <a:tblGrid>
                <a:gridCol w="300355"/>
                <a:gridCol w="556895"/>
                <a:gridCol w="498475"/>
                <a:gridCol w="501015"/>
                <a:gridCol w="481965"/>
                <a:gridCol w="616585"/>
                <a:gridCol w="617855"/>
              </a:tblGrid>
              <a:tr h="996950">
                <a:tc>
                  <a:txBody>
                    <a:bodyPr/>
                    <a:p>
                      <a:pPr indent="0" algn="ctr">
                        <a:buNone/>
                      </a:pPr>
                      <a:r>
                        <a:rPr lang="zh-CN" sz="1000" b="0">
                          <a:solidFill>
                            <a:srgbClr val="333333"/>
                          </a:solidFill>
                          <a:latin typeface="Arial" panose="020B0604020202020204" pitchFamily="34" charset="0"/>
                          <a:ea typeface="宋体" panose="02010600030101010101" pitchFamily="2" charset="-122"/>
                        </a:rPr>
                        <a:t>序号</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28575">
                      <a:solidFill>
                        <a:srgbClr val="144383"/>
                      </a:solidFill>
                      <a:prstDash val="solid"/>
                    </a:lnL>
                    <a:lnR w="6350" cap="flat" cmpd="sng">
                      <a:solidFill>
                        <a:srgbClr val="E4EEF6"/>
                      </a:solidFill>
                      <a:prstDash val="solid"/>
                      <a:headEnd type="none" w="med" len="med"/>
                      <a:tailEnd type="none" w="med" len="med"/>
                    </a:lnR>
                    <a:lnT w="28575">
                      <a:solidFill>
                        <a:srgbClr val="144383"/>
                      </a:solidFill>
                      <a:prstDash val="solid"/>
                    </a:lnT>
                    <a:lnB w="6350" cap="flat" cmpd="sng">
                      <a:solidFill>
                        <a:srgbClr val="E4EEF6"/>
                      </a:solidFill>
                      <a:prstDash val="solid"/>
                      <a:headEnd type="none" w="med" len="med"/>
                      <a:tailEnd type="none" w="med" len="med"/>
                    </a:lnB>
                    <a:lnTlToBr>
                      <a:noFill/>
                    </a:lnTlToBr>
                    <a:lnBlToTr>
                      <a:noFill/>
                    </a:lnBlToTr>
                    <a:solidFill>
                      <a:srgbClr val="DEE0E3"/>
                    </a:solid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股东名称</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28575">
                      <a:solidFill>
                        <a:srgbClr val="144383"/>
                      </a:solidFill>
                      <a:prstDash val="solid"/>
                    </a:lnT>
                    <a:lnB w="6350" cap="flat" cmpd="sng">
                      <a:solidFill>
                        <a:srgbClr val="E4EEF6"/>
                      </a:solidFill>
                      <a:prstDash val="solid"/>
                      <a:headEnd type="none" w="med" len="med"/>
                      <a:tailEnd type="none" w="med" len="med"/>
                    </a:lnB>
                    <a:lnTlToBr>
                      <a:noFill/>
                    </a:lnTlToBr>
                    <a:lnBlToTr>
                      <a:noFill/>
                    </a:lnBlToTr>
                    <a:solidFill>
                      <a:srgbClr val="DEE0E3"/>
                    </a:solid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股东类型</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28575">
                      <a:solidFill>
                        <a:srgbClr val="144383"/>
                      </a:solidFill>
                      <a:prstDash val="solid"/>
                    </a:lnT>
                    <a:lnB w="6350" cap="flat" cmpd="sng">
                      <a:solidFill>
                        <a:srgbClr val="E4EEF6"/>
                      </a:solidFill>
                      <a:prstDash val="solid"/>
                      <a:headEnd type="none" w="med" len="med"/>
                      <a:tailEnd type="none" w="med" len="med"/>
                    </a:lnB>
                    <a:lnTlToBr>
                      <a:noFill/>
                    </a:lnTlToBr>
                    <a:lnBlToTr>
                      <a:noFill/>
                    </a:lnBlToTr>
                    <a:solidFill>
                      <a:srgbClr val="DEE0E3"/>
                    </a:solid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持股比例</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28575">
                      <a:solidFill>
                        <a:srgbClr val="144383"/>
                      </a:solidFill>
                      <a:prstDash val="solid"/>
                    </a:lnT>
                    <a:lnB w="6350" cap="flat" cmpd="sng">
                      <a:solidFill>
                        <a:srgbClr val="E4EEF6"/>
                      </a:solidFill>
                      <a:prstDash val="solid"/>
                      <a:headEnd type="none" w="med" len="med"/>
                      <a:tailEnd type="none" w="med" len="med"/>
                    </a:lnB>
                    <a:lnTlToBr>
                      <a:noFill/>
                    </a:lnTlToBr>
                    <a:lnBlToTr>
                      <a:noFill/>
                    </a:lnBlToTr>
                    <a:solidFill>
                      <a:srgbClr val="DEE0E3"/>
                    </a:solid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认缴出资额</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28575">
                      <a:solidFill>
                        <a:srgbClr val="144383"/>
                      </a:solidFill>
                      <a:prstDash val="solid"/>
                    </a:lnT>
                    <a:lnB w="6350" cap="flat" cmpd="sng">
                      <a:solidFill>
                        <a:srgbClr val="E4EEF6"/>
                      </a:solidFill>
                      <a:prstDash val="solid"/>
                      <a:headEnd type="none" w="med" len="med"/>
                      <a:tailEnd type="none" w="med" len="med"/>
                    </a:lnB>
                    <a:lnTlToBr>
                      <a:noFill/>
                    </a:lnTlToBr>
                    <a:lnBlToTr>
                      <a:noFill/>
                    </a:lnBlToTr>
                    <a:solidFill>
                      <a:srgbClr val="DEE0E3"/>
                    </a:solid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实缴出资额</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28575">
                      <a:solidFill>
                        <a:srgbClr val="144383"/>
                      </a:solidFill>
                      <a:prstDash val="solid"/>
                    </a:lnT>
                    <a:lnB w="6350" cap="flat" cmpd="sng">
                      <a:solidFill>
                        <a:srgbClr val="E4EEF6"/>
                      </a:solidFill>
                      <a:prstDash val="solid"/>
                      <a:headEnd type="none" w="med" len="med"/>
                      <a:tailEnd type="none" w="med" len="med"/>
                    </a:lnB>
                    <a:lnTlToBr>
                      <a:noFill/>
                    </a:lnTlToBr>
                    <a:lnBlToTr>
                      <a:noFill/>
                    </a:lnBlToTr>
                    <a:solidFill>
                      <a:srgbClr val="DEE0E3"/>
                    </a:solid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最终受益股份</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28575">
                      <a:solidFill>
                        <a:srgbClr val="144383"/>
                      </a:solidFill>
                      <a:prstDash val="solid"/>
                    </a:lnR>
                    <a:lnT w="28575">
                      <a:solidFill>
                        <a:srgbClr val="144383"/>
                      </a:solidFill>
                      <a:prstDash val="solid"/>
                    </a:lnT>
                    <a:lnB w="6350" cap="flat" cmpd="sng">
                      <a:solidFill>
                        <a:srgbClr val="E4EEF6"/>
                      </a:solidFill>
                      <a:prstDash val="solid"/>
                      <a:headEnd type="none" w="med" len="med"/>
                      <a:tailEnd type="none" w="med" len="med"/>
                    </a:lnB>
                    <a:lnTlToBr>
                      <a:noFill/>
                    </a:lnTlToBr>
                    <a:lnBlToTr>
                      <a:noFill/>
                    </a:lnBlToTr>
                    <a:solidFill>
                      <a:srgbClr val="DEE0E3"/>
                    </a:solidFill>
                  </a:tcPr>
                </a:tc>
              </a:tr>
              <a:tr h="996950">
                <a:tc>
                  <a:txBody>
                    <a:bodyPr/>
                    <a:p>
                      <a:pPr indent="0" algn="ctr">
                        <a:buNone/>
                      </a:pPr>
                      <a:r>
                        <a:rPr lang="en-US" sz="1000" b="0">
                          <a:solidFill>
                            <a:srgbClr val="333333"/>
                          </a:solidFill>
                          <a:latin typeface="宋体" panose="02010600030101010101" pitchFamily="2" charset="-122"/>
                        </a:rPr>
                        <a:t>1</a:t>
                      </a:r>
                      <a:endParaRPr lang="en-US" altLang="en-US" sz="1000" b="0">
                        <a:solidFill>
                          <a:srgbClr val="333333"/>
                        </a:solidFill>
                        <a:latin typeface="宋体" panose="02010600030101010101" pitchFamily="2" charset="-122"/>
                      </a:endParaRPr>
                    </a:p>
                  </a:txBody>
                  <a:tcPr marL="12700" marR="12700" marT="12700" vert="horz" anchor="ctr" anchorCtr="0">
                    <a:lnL w="28575">
                      <a:solidFill>
                        <a:srgbClr val="144383"/>
                      </a:solidFill>
                      <a:prstDash val="soli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1F2329"/>
                          </a:solidFill>
                          <a:latin typeface="Arial" panose="020B0604020202020204" pitchFamily="34" charset="0"/>
                          <a:ea typeface="宋体" panose="02010600030101010101" pitchFamily="2" charset="-122"/>
                        </a:rPr>
                        <a:t>潘锦强</a:t>
                      </a:r>
                      <a:endParaRPr lang="zh-CN" altLang="en-US" sz="1000" b="0">
                        <a:solidFill>
                          <a:srgbClr val="1F2329"/>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自然人股东</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en-US" sz="1000" b="0">
                          <a:solidFill>
                            <a:srgbClr val="333333"/>
                          </a:solidFill>
                          <a:latin typeface="宋体" panose="02010600030101010101" pitchFamily="2" charset="-122"/>
                        </a:rPr>
                        <a:t>30%</a:t>
                      </a:r>
                      <a:endParaRPr lang="en-US" altLang="en-US" sz="1000" b="0">
                        <a:solidFill>
                          <a:srgbClr val="333333"/>
                        </a:solidFill>
                        <a:latin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600万元人民币</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600万元人民币</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en-US" sz="1000" b="0">
                          <a:solidFill>
                            <a:srgbClr val="333333"/>
                          </a:solidFill>
                          <a:latin typeface="宋体" panose="02010600030101010101" pitchFamily="2" charset="-122"/>
                        </a:rPr>
                        <a:t>30%</a:t>
                      </a:r>
                      <a:endParaRPr lang="en-US" altLang="en-US" sz="1000" b="0">
                        <a:solidFill>
                          <a:srgbClr val="333333"/>
                        </a:solidFill>
                        <a:latin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28575">
                      <a:solidFill>
                        <a:srgbClr val="144383"/>
                      </a:solidFill>
                      <a:prstDash val="soli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r>
              <a:tr h="996950">
                <a:tc>
                  <a:txBody>
                    <a:bodyPr/>
                    <a:p>
                      <a:pPr indent="0" algn="ctr">
                        <a:buNone/>
                      </a:pPr>
                      <a:r>
                        <a:rPr lang="en-US" sz="1000" b="0">
                          <a:solidFill>
                            <a:srgbClr val="333333"/>
                          </a:solidFill>
                          <a:latin typeface="宋体" panose="02010600030101010101" pitchFamily="2" charset="-122"/>
                        </a:rPr>
                        <a:t>2</a:t>
                      </a:r>
                      <a:endParaRPr lang="en-US" altLang="en-US" sz="1000" b="0">
                        <a:solidFill>
                          <a:srgbClr val="333333"/>
                        </a:solidFill>
                        <a:latin typeface="宋体" panose="02010600030101010101" pitchFamily="2" charset="-122"/>
                      </a:endParaRPr>
                    </a:p>
                  </a:txBody>
                  <a:tcPr marL="12700" marR="12700" marT="12700" vert="horz" anchor="ctr" anchorCtr="0">
                    <a:lnL w="28575">
                      <a:solidFill>
                        <a:srgbClr val="144383"/>
                      </a:solidFill>
                      <a:prstDash val="soli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1F2329"/>
                          </a:solidFill>
                          <a:latin typeface="Arial" panose="020B0604020202020204" pitchFamily="34" charset="0"/>
                          <a:ea typeface="宋体" panose="02010600030101010101" pitchFamily="2" charset="-122"/>
                        </a:rPr>
                        <a:t>潘文斌</a:t>
                      </a:r>
                      <a:endParaRPr lang="zh-CN" altLang="en-US" sz="1000" b="0">
                        <a:solidFill>
                          <a:srgbClr val="1F2329"/>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自然人股东</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en-US" sz="1000" b="0">
                          <a:solidFill>
                            <a:srgbClr val="333333"/>
                          </a:solidFill>
                          <a:latin typeface="宋体" panose="02010600030101010101" pitchFamily="2" charset="-122"/>
                        </a:rPr>
                        <a:t>27.5%</a:t>
                      </a:r>
                      <a:endParaRPr lang="en-US" altLang="en-US" sz="1000" b="0">
                        <a:solidFill>
                          <a:srgbClr val="333333"/>
                        </a:solidFill>
                        <a:latin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550万元人民币</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550万元人民币</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en-US" sz="1000" b="0">
                          <a:solidFill>
                            <a:srgbClr val="333333"/>
                          </a:solidFill>
                          <a:latin typeface="宋体" panose="02010600030101010101" pitchFamily="2" charset="-122"/>
                        </a:rPr>
                        <a:t>27.5%</a:t>
                      </a:r>
                      <a:endParaRPr lang="en-US" altLang="en-US" sz="1000" b="0">
                        <a:solidFill>
                          <a:srgbClr val="333333"/>
                        </a:solidFill>
                        <a:latin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28575">
                      <a:solidFill>
                        <a:srgbClr val="144383"/>
                      </a:solidFill>
                      <a:prstDash val="soli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r>
              <a:tr h="996950">
                <a:tc>
                  <a:txBody>
                    <a:bodyPr/>
                    <a:p>
                      <a:pPr indent="0" algn="ctr">
                        <a:buNone/>
                      </a:pPr>
                      <a:r>
                        <a:rPr lang="en-US" sz="1000" b="0">
                          <a:solidFill>
                            <a:srgbClr val="333333"/>
                          </a:solidFill>
                          <a:latin typeface="宋体" panose="02010600030101010101" pitchFamily="2" charset="-122"/>
                        </a:rPr>
                        <a:t>3</a:t>
                      </a:r>
                      <a:endParaRPr lang="en-US" altLang="en-US" sz="1000" b="0">
                        <a:solidFill>
                          <a:srgbClr val="333333"/>
                        </a:solidFill>
                        <a:latin typeface="宋体" panose="02010600030101010101" pitchFamily="2" charset="-122"/>
                      </a:endParaRPr>
                    </a:p>
                  </a:txBody>
                  <a:tcPr marL="12700" marR="12700" marT="12700" vert="horz" anchor="ctr" anchorCtr="0">
                    <a:lnL w="28575">
                      <a:solidFill>
                        <a:srgbClr val="144383"/>
                      </a:solidFill>
                      <a:prstDash val="soli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1F2329"/>
                          </a:solidFill>
                          <a:latin typeface="Arial" panose="020B0604020202020204" pitchFamily="34" charset="0"/>
                          <a:ea typeface="宋体" panose="02010600030101010101" pitchFamily="2" charset="-122"/>
                        </a:rPr>
                        <a:t>陈岳文</a:t>
                      </a:r>
                      <a:endParaRPr lang="zh-CN" altLang="en-US" sz="1000" b="0">
                        <a:solidFill>
                          <a:srgbClr val="1F2329"/>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自然人股东</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en-US" sz="1000" b="0">
                          <a:solidFill>
                            <a:srgbClr val="333333"/>
                          </a:solidFill>
                          <a:latin typeface="宋体" panose="02010600030101010101" pitchFamily="2" charset="-122"/>
                        </a:rPr>
                        <a:t>27.5%</a:t>
                      </a:r>
                      <a:endParaRPr lang="en-US" altLang="en-US" sz="1000" b="0">
                        <a:solidFill>
                          <a:srgbClr val="333333"/>
                        </a:solidFill>
                        <a:latin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550万元人民币</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550万元人民币</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c>
                  <a:txBody>
                    <a:bodyPr/>
                    <a:p>
                      <a:pPr indent="0" algn="ctr">
                        <a:buNone/>
                      </a:pPr>
                      <a:r>
                        <a:rPr lang="en-US" sz="1000" b="0">
                          <a:solidFill>
                            <a:srgbClr val="333333"/>
                          </a:solidFill>
                          <a:latin typeface="宋体" panose="02010600030101010101" pitchFamily="2" charset="-122"/>
                        </a:rPr>
                        <a:t>27.5%</a:t>
                      </a:r>
                      <a:endParaRPr lang="en-US" altLang="en-US" sz="1000" b="0">
                        <a:solidFill>
                          <a:srgbClr val="333333"/>
                        </a:solidFill>
                        <a:latin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28575">
                      <a:solidFill>
                        <a:srgbClr val="144383"/>
                      </a:solidFill>
                      <a:prstDash val="solid"/>
                    </a:lnR>
                    <a:lnT w="6350" cap="flat" cmpd="sng">
                      <a:solidFill>
                        <a:srgbClr val="E4EEF6"/>
                      </a:solidFill>
                      <a:prstDash val="solid"/>
                      <a:headEnd type="none" w="med" len="med"/>
                      <a:tailEnd type="none" w="med" len="med"/>
                    </a:lnT>
                    <a:lnB w="6350" cap="flat" cmpd="sng">
                      <a:solidFill>
                        <a:srgbClr val="E4EEF6"/>
                      </a:solidFill>
                      <a:prstDash val="solid"/>
                      <a:headEnd type="none" w="med" len="med"/>
                      <a:tailEnd type="none" w="med" len="med"/>
                    </a:lnB>
                    <a:lnTlToBr>
                      <a:noFill/>
                    </a:lnTlToBr>
                    <a:lnBlToTr>
                      <a:noFill/>
                    </a:lnBlToTr>
                    <a:noFill/>
                  </a:tcPr>
                </a:tc>
              </a:tr>
              <a:tr h="996950">
                <a:tc>
                  <a:txBody>
                    <a:bodyPr/>
                    <a:p>
                      <a:pPr indent="0" algn="ctr">
                        <a:buNone/>
                      </a:pPr>
                      <a:r>
                        <a:rPr lang="en-US" sz="1000" b="0">
                          <a:solidFill>
                            <a:srgbClr val="333333"/>
                          </a:solidFill>
                          <a:latin typeface="宋体" panose="02010600030101010101" pitchFamily="2" charset="-122"/>
                        </a:rPr>
                        <a:t>4</a:t>
                      </a:r>
                      <a:endParaRPr lang="en-US" altLang="en-US" sz="1000" b="0">
                        <a:solidFill>
                          <a:srgbClr val="333333"/>
                        </a:solidFill>
                        <a:latin typeface="宋体" panose="02010600030101010101" pitchFamily="2" charset="-122"/>
                      </a:endParaRPr>
                    </a:p>
                  </a:txBody>
                  <a:tcPr marL="12700" marR="12700" marT="12700" vert="horz" anchor="ctr" anchorCtr="0">
                    <a:lnL w="28575">
                      <a:solidFill>
                        <a:srgbClr val="144383"/>
                      </a:solidFill>
                      <a:prstDash val="soli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28575">
                      <a:solidFill>
                        <a:srgbClr val="144383"/>
                      </a:solidFill>
                      <a:prstDash val="solid"/>
                    </a:lnB>
                    <a:lnTlToBr>
                      <a:noFill/>
                    </a:lnTlToBr>
                    <a:lnBlToTr>
                      <a:noFill/>
                    </a:lnBlToTr>
                    <a:noFill/>
                  </a:tcPr>
                </a:tc>
                <a:tc>
                  <a:txBody>
                    <a:bodyPr/>
                    <a:p>
                      <a:pPr indent="0" algn="ctr">
                        <a:buNone/>
                      </a:pPr>
                      <a:r>
                        <a:rPr lang="zh-CN" sz="1000" b="0">
                          <a:solidFill>
                            <a:srgbClr val="1F2329"/>
                          </a:solidFill>
                          <a:latin typeface="Arial" panose="020B0604020202020204" pitchFamily="34" charset="0"/>
                          <a:ea typeface="宋体" panose="02010600030101010101" pitchFamily="2" charset="-122"/>
                        </a:rPr>
                        <a:t>周天能</a:t>
                      </a:r>
                      <a:endParaRPr lang="zh-CN" altLang="en-US" sz="1000" b="0">
                        <a:solidFill>
                          <a:srgbClr val="1F2329"/>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28575">
                      <a:solidFill>
                        <a:srgbClr val="144383"/>
                      </a:solidFill>
                      <a:prstDash val="soli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自然人股东</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28575">
                      <a:solidFill>
                        <a:srgbClr val="144383"/>
                      </a:solidFill>
                      <a:prstDash val="solid"/>
                    </a:lnB>
                    <a:lnTlToBr>
                      <a:noFill/>
                    </a:lnTlToBr>
                    <a:lnBlToTr>
                      <a:noFill/>
                    </a:lnBlToTr>
                    <a:noFill/>
                  </a:tcPr>
                </a:tc>
                <a:tc>
                  <a:txBody>
                    <a:bodyPr/>
                    <a:p>
                      <a:pPr indent="0" algn="ctr">
                        <a:buNone/>
                      </a:pPr>
                      <a:r>
                        <a:rPr lang="en-US" sz="1000" b="0">
                          <a:solidFill>
                            <a:srgbClr val="333333"/>
                          </a:solidFill>
                          <a:latin typeface="宋体" panose="02010600030101010101" pitchFamily="2" charset="-122"/>
                        </a:rPr>
                        <a:t>15%</a:t>
                      </a:r>
                      <a:endParaRPr lang="en-US" altLang="en-US" sz="1000" b="0">
                        <a:solidFill>
                          <a:srgbClr val="333333"/>
                        </a:solidFill>
                        <a:latin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28575">
                      <a:solidFill>
                        <a:srgbClr val="144383"/>
                      </a:solidFill>
                      <a:prstDash val="soli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300万元人民币</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28575">
                      <a:solidFill>
                        <a:srgbClr val="144383"/>
                      </a:solidFill>
                      <a:prstDash val="solid"/>
                    </a:lnB>
                    <a:lnTlToBr>
                      <a:noFill/>
                    </a:lnTlToBr>
                    <a:lnBlToTr>
                      <a:noFill/>
                    </a:lnBlToTr>
                    <a:noFill/>
                  </a:tcPr>
                </a:tc>
                <a:tc>
                  <a:txBody>
                    <a:bodyPr/>
                    <a:p>
                      <a:pPr indent="0" algn="ctr">
                        <a:buNone/>
                      </a:pPr>
                      <a:r>
                        <a:rPr lang="zh-CN" sz="1000" b="0">
                          <a:solidFill>
                            <a:srgbClr val="333333"/>
                          </a:solidFill>
                          <a:latin typeface="Arial" panose="020B0604020202020204" pitchFamily="34" charset="0"/>
                          <a:ea typeface="宋体" panose="02010600030101010101" pitchFamily="2" charset="-122"/>
                        </a:rPr>
                        <a:t>300万元人民币</a:t>
                      </a:r>
                      <a:endParaRPr lang="zh-CN" altLang="en-US" sz="1000" b="0">
                        <a:solidFill>
                          <a:srgbClr val="333333"/>
                        </a:solidFill>
                        <a:latin typeface="Arial" panose="020B0604020202020204" pitchFamily="34" charset="0"/>
                        <a:ea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6350" cap="flat" cmpd="sng">
                      <a:solidFill>
                        <a:srgbClr val="E4EEF6"/>
                      </a:solidFill>
                      <a:prstDash val="solid"/>
                      <a:headEnd type="none" w="med" len="med"/>
                      <a:tailEnd type="none" w="med" len="med"/>
                    </a:lnR>
                    <a:lnT w="6350" cap="flat" cmpd="sng">
                      <a:solidFill>
                        <a:srgbClr val="E4EEF6"/>
                      </a:solidFill>
                      <a:prstDash val="solid"/>
                      <a:headEnd type="none" w="med" len="med"/>
                      <a:tailEnd type="none" w="med" len="med"/>
                    </a:lnT>
                    <a:lnB w="28575">
                      <a:solidFill>
                        <a:srgbClr val="144383"/>
                      </a:solidFill>
                      <a:prstDash val="solid"/>
                    </a:lnB>
                    <a:lnTlToBr>
                      <a:noFill/>
                    </a:lnTlToBr>
                    <a:lnBlToTr>
                      <a:noFill/>
                    </a:lnBlToTr>
                    <a:noFill/>
                  </a:tcPr>
                </a:tc>
                <a:tc>
                  <a:txBody>
                    <a:bodyPr/>
                    <a:p>
                      <a:pPr indent="0" algn="ctr">
                        <a:buNone/>
                      </a:pPr>
                      <a:r>
                        <a:rPr lang="en-US" sz="1000" b="0">
                          <a:solidFill>
                            <a:srgbClr val="333333"/>
                          </a:solidFill>
                          <a:latin typeface="宋体" panose="02010600030101010101" pitchFamily="2" charset="-122"/>
                        </a:rPr>
                        <a:t>15%</a:t>
                      </a:r>
                      <a:endParaRPr lang="en-US" altLang="en-US" sz="1000" b="0">
                        <a:solidFill>
                          <a:srgbClr val="333333"/>
                        </a:solidFill>
                        <a:latin typeface="宋体" panose="02010600030101010101" pitchFamily="2" charset="-122"/>
                      </a:endParaRPr>
                    </a:p>
                  </a:txBody>
                  <a:tcPr marL="12700" marR="12700" marT="12700" vert="horz" anchor="ctr" anchorCtr="0">
                    <a:lnL w="6350" cap="flat" cmpd="sng">
                      <a:solidFill>
                        <a:srgbClr val="E4EEF6"/>
                      </a:solidFill>
                      <a:prstDash val="solid"/>
                      <a:headEnd type="none" w="med" len="med"/>
                      <a:tailEnd type="none" w="med" len="med"/>
                    </a:lnL>
                    <a:lnR w="28575">
                      <a:solidFill>
                        <a:srgbClr val="144383"/>
                      </a:solidFill>
                      <a:prstDash val="solid"/>
                    </a:lnR>
                    <a:lnT w="6350" cap="flat" cmpd="sng">
                      <a:solidFill>
                        <a:srgbClr val="E4EEF6"/>
                      </a:solidFill>
                      <a:prstDash val="solid"/>
                      <a:headEnd type="none" w="med" len="med"/>
                      <a:tailEnd type="none" w="med" len="med"/>
                    </a:lnT>
                    <a:lnB w="28575">
                      <a:solidFill>
                        <a:srgbClr val="144383"/>
                      </a:solidFill>
                      <a:prstDash val="solid"/>
                    </a:lnB>
                    <a:lnTlToBr>
                      <a:noFill/>
                    </a:lnTlToBr>
                    <a:lnBlToTr>
                      <a:noFill/>
                    </a:lnBlToTr>
                    <a:noFill/>
                  </a:tcPr>
                </a:tc>
              </a:tr>
            </a:tbl>
          </a:graphicData>
        </a:graphic>
      </p:graphicFrame>
      <p:sp>
        <p:nvSpPr>
          <p:cNvPr id="12" name="文本框 11"/>
          <p:cNvSpPr txBox="1"/>
          <p:nvPr/>
        </p:nvSpPr>
        <p:spPr>
          <a:xfrm>
            <a:off x="5208905" y="419100"/>
            <a:ext cx="2047240" cy="539750"/>
          </a:xfrm>
          <a:prstGeom prst="rect">
            <a:avLst/>
          </a:prstGeom>
          <a:noFill/>
        </p:spPr>
        <p:txBody>
          <a:bodyPr wrap="square" rtlCol="0">
            <a:noAutofit/>
          </a:bodyPr>
          <a:p>
            <a:r>
              <a:rPr lang="zh-CN" altLang="en-US" sz="2400" b="1"/>
              <a:t>股</a:t>
            </a:r>
            <a:r>
              <a:rPr lang="zh-CN" altLang="en-US" sz="2400" b="1"/>
              <a:t>东</a:t>
            </a:r>
            <a:r>
              <a:rPr lang="zh-CN" altLang="en-US" sz="2400" b="1"/>
              <a:t>信</a:t>
            </a:r>
            <a:r>
              <a:rPr lang="zh-CN" altLang="en-US" sz="2400" b="1"/>
              <a:t>息</a:t>
            </a:r>
            <a:endParaRPr lang="zh-CN" altLang="en-US" sz="2400" b="1"/>
          </a:p>
        </p:txBody>
      </p:sp>
      <p:pic>
        <p:nvPicPr>
          <p:cNvPr id="13" name="图片 12"/>
          <p:cNvPicPr>
            <a:picLocks noChangeAspect="1"/>
          </p:cNvPicPr>
          <p:nvPr/>
        </p:nvPicPr>
        <p:blipFill>
          <a:blip r:embed="rId3"/>
          <a:stretch>
            <a:fillRect/>
          </a:stretch>
        </p:blipFill>
        <p:spPr>
          <a:xfrm>
            <a:off x="8199120" y="1165860"/>
            <a:ext cx="3748405" cy="2307590"/>
          </a:xfrm>
          <a:prstGeom prst="rect">
            <a:avLst/>
          </a:prstGeom>
          <a:ln w="28575" cmpd="sng">
            <a:solidFill>
              <a:schemeClr val="accent1">
                <a:shade val="50000"/>
              </a:schemeClr>
            </a:solidFill>
            <a:prstDash val="solid"/>
          </a:ln>
        </p:spPr>
      </p:pic>
      <p:pic>
        <p:nvPicPr>
          <p:cNvPr id="14" name="图片 13"/>
          <p:cNvPicPr>
            <a:picLocks noChangeAspect="1"/>
          </p:cNvPicPr>
          <p:nvPr/>
        </p:nvPicPr>
        <p:blipFill>
          <a:blip r:embed="rId4"/>
          <a:stretch>
            <a:fillRect/>
          </a:stretch>
        </p:blipFill>
        <p:spPr>
          <a:xfrm>
            <a:off x="4147820" y="1165860"/>
            <a:ext cx="3746500" cy="2292350"/>
          </a:xfrm>
          <a:prstGeom prst="rect">
            <a:avLst/>
          </a:prstGeom>
          <a:ln w="28575" cmpd="sng">
            <a:solidFill>
              <a:schemeClr val="accent1">
                <a:shade val="50000"/>
              </a:schemeClr>
            </a:solidFill>
            <a:prstDash val="solid"/>
          </a:ln>
        </p:spPr>
      </p:pic>
      <p:pic>
        <p:nvPicPr>
          <p:cNvPr id="15" name="图片 14"/>
          <p:cNvPicPr>
            <a:picLocks noChangeAspect="1"/>
          </p:cNvPicPr>
          <p:nvPr/>
        </p:nvPicPr>
        <p:blipFill>
          <a:blip r:embed="rId5"/>
          <a:stretch>
            <a:fillRect/>
          </a:stretch>
        </p:blipFill>
        <p:spPr>
          <a:xfrm>
            <a:off x="4147820" y="3836670"/>
            <a:ext cx="3749675" cy="2311400"/>
          </a:xfrm>
          <a:prstGeom prst="rect">
            <a:avLst/>
          </a:prstGeom>
          <a:ln w="28575" cmpd="sng">
            <a:solidFill>
              <a:schemeClr val="accent1">
                <a:shade val="50000"/>
              </a:schemeClr>
            </a:solidFill>
            <a:prstDash val="solid"/>
          </a:ln>
        </p:spPr>
      </p:pic>
      <p:pic>
        <p:nvPicPr>
          <p:cNvPr id="16" name="图片 15"/>
          <p:cNvPicPr>
            <a:picLocks noChangeAspect="1"/>
          </p:cNvPicPr>
          <p:nvPr/>
        </p:nvPicPr>
        <p:blipFill>
          <a:blip r:embed="rId6"/>
          <a:stretch>
            <a:fillRect/>
          </a:stretch>
        </p:blipFill>
        <p:spPr>
          <a:xfrm>
            <a:off x="8201025" y="3839210"/>
            <a:ext cx="3746500" cy="2308860"/>
          </a:xfrm>
          <a:prstGeom prst="rect">
            <a:avLst/>
          </a:prstGeom>
          <a:ln w="28575" cmpd="sng">
            <a:solidFill>
              <a:schemeClr val="accent1">
                <a:shade val="50000"/>
              </a:schemeClr>
            </a:solidFill>
            <a:prstDash val="solid"/>
          </a:ln>
        </p:spPr>
      </p:pic>
    </p:spTree>
    <p:custDataLst>
      <p:tags r:id="rId7"/>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p:nvPr/>
        </p:nvPicPr>
        <p:blipFill>
          <a:blip r:embed="rId1"/>
          <a:stretch>
            <a:fillRect/>
          </a:stretch>
        </p:blipFill>
        <p:spPr>
          <a:xfrm>
            <a:off x="123190" y="130810"/>
            <a:ext cx="4769485" cy="6591935"/>
          </a:xfrm>
          <a:prstGeom prst="rect">
            <a:avLst/>
          </a:prstGeom>
          <a:noFill/>
          <a:ln w="31750" cmpd="sng">
            <a:solidFill>
              <a:schemeClr val="accent1">
                <a:shade val="50000"/>
              </a:schemeClr>
            </a:solidFill>
            <a:prstDash val="solid"/>
          </a:ln>
        </p:spPr>
      </p:pic>
      <p:sp>
        <p:nvSpPr>
          <p:cNvPr id="4" name="矩形 3"/>
          <p:cNvSpPr/>
          <p:nvPr/>
        </p:nvSpPr>
        <p:spPr>
          <a:xfrm>
            <a:off x="843280" y="2173605"/>
            <a:ext cx="3475355" cy="2509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bodyPr>
          <a:lstStyle/>
          <a:p>
            <a:pPr algn="ctr"/>
            <a:r>
              <a:rPr lang="en-US" altLang="zh-CN" sz="72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rPr>
              <a:t>PART</a:t>
            </a:r>
            <a:endParaRPr lang="en-US" altLang="zh-CN" sz="8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endParaRPr>
          </a:p>
          <a:p>
            <a:pPr algn="ctr"/>
            <a:r>
              <a:rPr lang="en-US" altLang="zh-CN" sz="115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rPr>
              <a:t>04</a:t>
            </a:r>
            <a:endParaRPr lang="en-US" altLang="zh-CN" sz="115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汉仪雅酷黑简" panose="00020600040101010101" charset="-122"/>
              <a:ea typeface="汉仪雅酷黑简" panose="00020600040101010101" charset="-122"/>
              <a:cs typeface="思源黑体 CN Medium" panose="02010600030101010101" charset="-122"/>
            </a:endParaRPr>
          </a:p>
        </p:txBody>
      </p:sp>
      <p:sp>
        <p:nvSpPr>
          <p:cNvPr id="7" name="矩形 6"/>
          <p:cNvSpPr/>
          <p:nvPr/>
        </p:nvSpPr>
        <p:spPr>
          <a:xfrm>
            <a:off x="5337810" y="958850"/>
            <a:ext cx="5044440" cy="772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00000"/>
              </a:lnSpc>
            </a:pPr>
            <a:r>
              <a:rPr lang="zh-CN" altLang="en-US" sz="4800">
                <a:solidFill>
                  <a:srgbClr val="0070C0"/>
                </a:solidFill>
                <a:latin typeface="汉仪雅酷黑简" panose="00020600040101010101" charset="-122"/>
                <a:ea typeface="汉仪雅酷黑简" panose="00020600040101010101" charset="-122"/>
                <a:cs typeface="汉仪雅酷黑简" panose="00020600040101010101" charset="-122"/>
                <a:sym typeface="+mn-ea"/>
              </a:rPr>
              <a:t>科克乌苏水电站</a:t>
            </a:r>
            <a:endParaRPr lang="zh-CN" altLang="en-US" sz="4800">
              <a:solidFill>
                <a:schemeClr val="accent1"/>
              </a:solidFill>
              <a:effectLst>
                <a:outerShdw blurRad="38100" dist="25400" dir="5400000" algn="ctr" rotWithShape="0">
                  <a:srgbClr val="6E747A">
                    <a:alpha val="43000"/>
                  </a:srgbClr>
                </a:outerShdw>
              </a:effectLst>
              <a:latin typeface="汉仪雅酷黑简" panose="00020600040101010101" charset="-122"/>
              <a:ea typeface="汉仪雅酷黑简" panose="00020600040101010101" charset="-122"/>
              <a:cs typeface="汉仪雅酷黑简" panose="00020600040101010101" charset="-122"/>
              <a:sym typeface="+mn-ea"/>
            </a:endParaRPr>
          </a:p>
        </p:txBody>
      </p:sp>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sp>
        <p:nvSpPr>
          <p:cNvPr id="10" name="文本框 9"/>
          <p:cNvSpPr txBox="1"/>
          <p:nvPr/>
        </p:nvSpPr>
        <p:spPr>
          <a:xfrm>
            <a:off x="9419590" y="312420"/>
            <a:ext cx="4064000" cy="368300"/>
          </a:xfrm>
          <a:prstGeom prst="rect">
            <a:avLst/>
          </a:prstGeom>
          <a:noFill/>
        </p:spPr>
        <p:txBody>
          <a:bodyPr wrap="square" rtlCol="0">
            <a:spAutoFit/>
          </a:bodyPr>
          <a:p>
            <a:endParaRPr lang="zh-CN" altLang="en-US"/>
          </a:p>
        </p:txBody>
      </p:sp>
      <p:pic>
        <p:nvPicPr>
          <p:cNvPr id="3" name="图片 2" descr="c5e7d2d5764ac320bc679e6d0e9000b"/>
          <p:cNvPicPr>
            <a:picLocks noChangeAspect="1"/>
          </p:cNvPicPr>
          <p:nvPr/>
        </p:nvPicPr>
        <p:blipFill>
          <a:blip r:embed="rId2"/>
          <a:stretch>
            <a:fillRect/>
          </a:stretch>
        </p:blipFill>
        <p:spPr>
          <a:xfrm>
            <a:off x="10249535" y="212725"/>
            <a:ext cx="1697990" cy="746125"/>
          </a:xfrm>
          <a:prstGeom prst="rect">
            <a:avLst/>
          </a:prstGeom>
        </p:spPr>
      </p:pic>
      <p:sp>
        <p:nvSpPr>
          <p:cNvPr id="2" name="文本框 1"/>
          <p:cNvSpPr txBox="1"/>
          <p:nvPr/>
        </p:nvSpPr>
        <p:spPr>
          <a:xfrm>
            <a:off x="5534025" y="2173605"/>
            <a:ext cx="5397500" cy="4017645"/>
          </a:xfrm>
          <a:prstGeom prst="rect">
            <a:avLst/>
          </a:prstGeom>
          <a:noFill/>
        </p:spPr>
        <p:txBody>
          <a:bodyPr wrap="square" rtlCol="0">
            <a:noAutofit/>
          </a:bodyPr>
          <a:p>
            <a:pPr indent="0" fontAlgn="auto">
              <a:lnSpc>
                <a:spcPct val="150000"/>
              </a:lnSpc>
            </a:pPr>
            <a:r>
              <a:rPr lang="zh-CN" b="1">
                <a:solidFill>
                  <a:schemeClr val="tx1"/>
                </a:solidFill>
                <a:latin typeface="黑体" panose="02010609060101010101" charset="-122"/>
                <a:ea typeface="黑体" panose="02010609060101010101" charset="-122"/>
                <a:cs typeface="黑体" panose="02010609060101010101" charset="-122"/>
              </a:rPr>
              <a:t>1、</a:t>
            </a:r>
            <a:r>
              <a:rPr lang="zh-CN" b="1">
                <a:solidFill>
                  <a:srgbClr val="000000"/>
                </a:solidFill>
                <a:latin typeface="黑体" panose="02010609060101010101" charset="-122"/>
                <a:ea typeface="黑体" panose="02010609060101010101" charset="-122"/>
                <a:cs typeface="黑体" panose="02010609060101010101" charset="-122"/>
                <a:sym typeface="+mn-ea"/>
              </a:rPr>
              <a:t>察汗乌苏河</a:t>
            </a:r>
            <a:r>
              <a:rPr lang="zh-CN" b="1">
                <a:solidFill>
                  <a:schemeClr val="tx1"/>
                </a:solidFill>
                <a:latin typeface="黑体" panose="02010609060101010101" charset="-122"/>
                <a:ea typeface="黑体" panose="02010609060101010101" charset="-122"/>
                <a:cs typeface="黑体" panose="02010609060101010101" charset="-122"/>
                <a:sym typeface="+mn-ea"/>
              </a:rPr>
              <a:t>流域概况</a:t>
            </a:r>
            <a:endParaRPr lang="zh-CN"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b="1">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r>
              <a:rPr lang="zh-CN" b="1">
                <a:solidFill>
                  <a:schemeClr val="tx1"/>
                </a:solidFill>
                <a:latin typeface="黑体" panose="02010609060101010101" charset="-122"/>
                <a:ea typeface="黑体" panose="02010609060101010101" charset="-122"/>
                <a:cs typeface="黑体" panose="02010609060101010101" charset="-122"/>
              </a:rPr>
              <a:t>2、</a:t>
            </a:r>
            <a:r>
              <a:rPr lang="zh-CN" altLang="en-US" b="1">
                <a:solidFill>
                  <a:schemeClr val="tx1"/>
                </a:solidFill>
                <a:latin typeface="黑体" panose="02010609060101010101" charset="-122"/>
                <a:ea typeface="黑体" panose="02010609060101010101" charset="-122"/>
                <a:cs typeface="黑体" panose="02010609060101010101" charset="-122"/>
                <a:sym typeface="+mn-ea"/>
              </a:rPr>
              <a:t>项目</a:t>
            </a:r>
            <a:r>
              <a:rPr lang="zh-CN" b="1">
                <a:solidFill>
                  <a:schemeClr val="tx1"/>
                </a:solidFill>
                <a:latin typeface="黑体" panose="02010609060101010101" charset="-122"/>
                <a:ea typeface="黑体" panose="02010609060101010101" charset="-122"/>
                <a:cs typeface="黑体" panose="02010609060101010101" charset="-122"/>
                <a:sym typeface="+mn-ea"/>
              </a:rPr>
              <a:t>概况</a:t>
            </a:r>
            <a:endParaRPr lang="zh-CN"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r>
              <a:rPr lang="en-US" altLang="zh-CN" b="1">
                <a:solidFill>
                  <a:schemeClr val="tx1"/>
                </a:solidFill>
                <a:latin typeface="黑体" panose="02010609060101010101" charset="-122"/>
                <a:ea typeface="黑体" panose="02010609060101010101" charset="-122"/>
                <a:cs typeface="黑体" panose="02010609060101010101" charset="-122"/>
                <a:sym typeface="+mn-ea"/>
              </a:rPr>
              <a:t>3</a:t>
            </a:r>
            <a:r>
              <a:rPr lang="zh-CN" altLang="en-US" b="1">
                <a:solidFill>
                  <a:schemeClr val="tx1"/>
                </a:solidFill>
                <a:latin typeface="黑体" panose="02010609060101010101" charset="-122"/>
                <a:ea typeface="黑体" panose="02010609060101010101" charset="-122"/>
                <a:cs typeface="黑体" panose="02010609060101010101" charset="-122"/>
                <a:sym typeface="+mn-ea"/>
              </a:rPr>
              <a:t>、电站合规性</a:t>
            </a:r>
            <a:endParaRPr lang="zh-CN" altLang="en-US"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r>
              <a:rPr lang="en-US" altLang="zh-CN" b="1">
                <a:latin typeface="黑体" panose="02010609060101010101" charset="-122"/>
                <a:ea typeface="黑体" panose="02010609060101010101" charset="-122"/>
                <a:cs typeface="黑体" panose="02010609060101010101" charset="-122"/>
                <a:sym typeface="+mn-ea"/>
              </a:rPr>
              <a:t>4</a:t>
            </a:r>
            <a:r>
              <a:rPr lang="zh-CN" altLang="en-US" b="1">
                <a:latin typeface="黑体" panose="02010609060101010101" charset="-122"/>
                <a:ea typeface="黑体" panose="02010609060101010101" charset="-122"/>
                <a:cs typeface="黑体" panose="02010609060101010101" charset="-122"/>
                <a:sym typeface="+mn-ea"/>
              </a:rPr>
              <a:t>、电站业主概况</a:t>
            </a:r>
            <a:endParaRPr lang="zh-CN" altLang="en-US"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b="1">
              <a:solidFill>
                <a:schemeClr val="tx1"/>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b="1">
              <a:solidFill>
                <a:schemeClr val="tx1"/>
              </a:solidFill>
              <a:latin typeface="黑体" panose="02010609060101010101" charset="-122"/>
              <a:ea typeface="黑体" panose="02010609060101010101" charset="-122"/>
              <a:cs typeface="黑体" panose="02010609060101010101" charset="-122"/>
              <a:sym typeface="+mn-ea"/>
            </a:endParaRPr>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IM 230"/>
          <p:cNvPicPr/>
          <p:nvPr/>
        </p:nvPicPr>
        <p:blipFill>
          <a:blip r:embed="rId1"/>
          <a:srcRect l="1683" t="6684" r="1008" b="3885"/>
          <a:stretch>
            <a:fillRect/>
          </a:stretch>
        </p:blipFill>
        <p:spPr>
          <a:xfrm>
            <a:off x="4891405" y="823595"/>
            <a:ext cx="7300595" cy="4667885"/>
          </a:xfrm>
          <a:prstGeom prst="rect">
            <a:avLst/>
          </a:prstGeom>
        </p:spPr>
      </p:pic>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2"/>
          <a:stretch>
            <a:fillRect/>
          </a:stretch>
        </p:blipFill>
        <p:spPr>
          <a:xfrm>
            <a:off x="10249535" y="212725"/>
            <a:ext cx="1697990" cy="746125"/>
          </a:xfrm>
          <a:prstGeom prst="rect">
            <a:avLst/>
          </a:prstGeom>
        </p:spPr>
      </p:pic>
      <p:sp>
        <p:nvSpPr>
          <p:cNvPr id="100" name="文本框 99"/>
          <p:cNvSpPr txBox="1"/>
          <p:nvPr/>
        </p:nvSpPr>
        <p:spPr>
          <a:xfrm>
            <a:off x="281940" y="882650"/>
            <a:ext cx="4684395" cy="5229225"/>
          </a:xfrm>
          <a:prstGeom prst="rect">
            <a:avLst/>
          </a:prstGeom>
          <a:noFill/>
          <a:ln w="12700" cmpd="sng">
            <a:solidFill>
              <a:schemeClr val="accent1">
                <a:shade val="50000"/>
              </a:schemeClr>
            </a:solidFill>
            <a:prstDash val="solid"/>
          </a:ln>
        </p:spPr>
        <p:txBody>
          <a:bodyPr wrap="square">
            <a:noAutofit/>
          </a:bodyPr>
          <a:p>
            <a:pPr indent="0" fontAlgn="auto">
              <a:lnSpc>
                <a:spcPct val="150000"/>
              </a:lnSpc>
            </a:pPr>
            <a:r>
              <a:rPr lang="zh-CN" sz="1600" b="1">
                <a:solidFill>
                  <a:srgbClr val="000000"/>
                </a:solidFill>
                <a:latin typeface="仿宋" panose="02010609060101010101" charset="-122"/>
                <a:ea typeface="仿宋" panose="02010609060101010101" charset="-122"/>
                <a:cs typeface="仿宋" panose="02010609060101010101" charset="-122"/>
              </a:rPr>
              <a:t>察汗乌苏河流域面积</a:t>
            </a:r>
            <a:r>
              <a:rPr lang="en-US" sz="1600" b="1">
                <a:solidFill>
                  <a:srgbClr val="000000"/>
                </a:solidFill>
                <a:latin typeface="仿宋" panose="02010609060101010101" charset="-122"/>
                <a:ea typeface="仿宋" panose="02010609060101010101" charset="-122"/>
                <a:cs typeface="仿宋" panose="02010609060101010101" charset="-122"/>
              </a:rPr>
              <a:t>714km</a:t>
            </a:r>
            <a:r>
              <a:rPr lang="zh-CN" sz="1600" b="1">
                <a:solidFill>
                  <a:srgbClr val="000000"/>
                </a:solidFill>
                <a:latin typeface="仿宋" panose="02010609060101010101" charset="-122"/>
                <a:ea typeface="仿宋" panose="02010609060101010101" charset="-122"/>
                <a:cs typeface="仿宋" panose="02010609060101010101" charset="-122"/>
              </a:rPr>
              <a:t>，是以冰雪融水为主要补给的河流。流域北起天山山脉的支脉额尔宾山，与巴州和静县境内著名的旅游风</a:t>
            </a:r>
            <a:r>
              <a:rPr lang="zh-CN" sz="1600" b="1">
                <a:solidFill>
                  <a:srgbClr val="000000"/>
                </a:solidFill>
                <a:latin typeface="仿宋" panose="02010609060101010101" charset="-122"/>
                <a:ea typeface="仿宋" panose="02010609060101010101" charset="-122"/>
                <a:cs typeface="仿宋" panose="02010609060101010101" charset="-122"/>
              </a:rPr>
              <a:t>景区巴音布鲁克草原隔山相望；流域向南穿过和静县哈尔莫敦镇西北部的荒漠草场后汇入开都河；西面与东面均与开都河的其它支充相邻，其中东面为莫呼查汗河，西面为乌拉斯台河；察汗乌苏河通过汇入开都河后归宿于博斯腾湖。察汗乌苏河发源于天山山脉中段的额尔宾山南麓。上游由两条发源于海拔</a:t>
            </a:r>
            <a:r>
              <a:rPr lang="en-US" sz="1600" b="1">
                <a:solidFill>
                  <a:srgbClr val="000000"/>
                </a:solidFill>
                <a:latin typeface="仿宋" panose="02010609060101010101" charset="-122"/>
                <a:ea typeface="仿宋" panose="02010609060101010101" charset="-122"/>
                <a:cs typeface="仿宋" panose="02010609060101010101" charset="-122"/>
              </a:rPr>
              <a:t>4400m</a:t>
            </a:r>
            <a:r>
              <a:rPr lang="zh-CN" sz="1600" b="1">
                <a:solidFill>
                  <a:srgbClr val="000000"/>
                </a:solidFill>
                <a:latin typeface="仿宋" panose="02010609060101010101" charset="-122"/>
                <a:ea typeface="仿宋" panose="02010609060101010101" charset="-122"/>
                <a:cs typeface="仿宋" panose="02010609060101010101" charset="-122"/>
              </a:rPr>
              <a:t>的浩然达板的芒奇提河和发源于海拔</a:t>
            </a:r>
            <a:r>
              <a:rPr lang="en-US" sz="1600" b="1">
                <a:solidFill>
                  <a:srgbClr val="000000"/>
                </a:solidFill>
                <a:latin typeface="仿宋" panose="02010609060101010101" charset="-122"/>
                <a:ea typeface="仿宋" panose="02010609060101010101" charset="-122"/>
                <a:cs typeface="仿宋" panose="02010609060101010101" charset="-122"/>
              </a:rPr>
              <a:t>4500m</a:t>
            </a:r>
            <a:r>
              <a:rPr lang="zh-CN" sz="1600" b="1">
                <a:solidFill>
                  <a:srgbClr val="000000"/>
                </a:solidFill>
                <a:latin typeface="仿宋" panose="02010609060101010101" charset="-122"/>
                <a:ea typeface="仿宋" panose="02010609060101010101" charset="-122"/>
                <a:cs typeface="仿宋" panose="02010609060101010101" charset="-122"/>
              </a:rPr>
              <a:t>的乌兰赛尔达坂的科库乌苏河组成，两河在察汗乌苏河汇入开都河前</a:t>
            </a:r>
            <a:r>
              <a:rPr lang="en-US" sz="1600" b="1">
                <a:solidFill>
                  <a:srgbClr val="000000"/>
                </a:solidFill>
                <a:latin typeface="仿宋" panose="02010609060101010101" charset="-122"/>
                <a:ea typeface="仿宋" panose="02010609060101010101" charset="-122"/>
                <a:cs typeface="仿宋" panose="02010609060101010101" charset="-122"/>
              </a:rPr>
              <a:t>23km</a:t>
            </a:r>
            <a:r>
              <a:rPr lang="zh-CN" sz="1600" b="1">
                <a:solidFill>
                  <a:srgbClr val="000000"/>
                </a:solidFill>
                <a:latin typeface="仿宋" panose="02010609060101010101" charset="-122"/>
                <a:ea typeface="仿宋" panose="02010609060101010101" charset="-122"/>
                <a:cs typeface="仿宋" panose="02010609060101010101" charset="-122"/>
              </a:rPr>
              <a:t>处汇合后称为科克乌苏河，科克乌苏河流经</a:t>
            </a:r>
            <a:r>
              <a:rPr lang="en-US" sz="1600" b="1">
                <a:solidFill>
                  <a:srgbClr val="000000"/>
                </a:solidFill>
                <a:latin typeface="仿宋" panose="02010609060101010101" charset="-122"/>
                <a:ea typeface="仿宋" panose="02010609060101010101" charset="-122"/>
                <a:cs typeface="仿宋" panose="02010609060101010101" charset="-122"/>
              </a:rPr>
              <a:t>5.9km</a:t>
            </a:r>
            <a:r>
              <a:rPr lang="zh-CN" sz="1600" b="1">
                <a:solidFill>
                  <a:srgbClr val="000000"/>
                </a:solidFill>
                <a:latin typeface="仿宋" panose="02010609060101010101" charset="-122"/>
                <a:ea typeface="仿宋" panose="02010609060101010101" charset="-122"/>
                <a:cs typeface="仿宋" panose="02010609060101010101" charset="-122"/>
              </a:rPr>
              <a:t>后与发源于哈尔或挺达坂的买仁盖林河汇合后始称为察汗乌苏河。</a:t>
            </a:r>
            <a:endParaRPr lang="zh-CN" altLang="en-US" sz="1600" b="1">
              <a:solidFill>
                <a:srgbClr val="000000"/>
              </a:solidFill>
              <a:latin typeface="仿宋" panose="02010609060101010101" charset="-122"/>
              <a:ea typeface="仿宋" panose="02010609060101010101" charset="-122"/>
              <a:cs typeface="仿宋" panose="02010609060101010101" charset="-122"/>
            </a:endParaRPr>
          </a:p>
        </p:txBody>
      </p:sp>
      <p:sp>
        <p:nvSpPr>
          <p:cNvPr id="10" name="文本框 9"/>
          <p:cNvSpPr txBox="1"/>
          <p:nvPr/>
        </p:nvSpPr>
        <p:spPr>
          <a:xfrm>
            <a:off x="538480" y="299085"/>
            <a:ext cx="3686175"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1</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察汗乌</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苏河流域概况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6" name="文本框 5"/>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2</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项目概况</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与数据</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分析</a:t>
            </a:r>
            <a:endPar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100" name="文本框 99"/>
          <p:cNvSpPr txBox="1"/>
          <p:nvPr/>
        </p:nvSpPr>
        <p:spPr>
          <a:xfrm>
            <a:off x="538480" y="812165"/>
            <a:ext cx="5488305" cy="5358130"/>
          </a:xfrm>
          <a:prstGeom prst="rect">
            <a:avLst/>
          </a:prstGeom>
          <a:noFill/>
          <a:ln w="9525">
            <a:noFill/>
          </a:ln>
        </p:spPr>
        <p:txBody>
          <a:bodyPr wrap="square">
            <a:noAutofit/>
          </a:bodyPr>
          <a:p>
            <a:pPr indent="0" fontAlgn="auto">
              <a:lnSpc>
                <a:spcPct val="150000"/>
              </a:lnSpc>
            </a:pPr>
            <a:r>
              <a:rPr lang="en-US" altLang="zh-CN" sz="1600" b="1">
                <a:solidFill>
                  <a:srgbClr val="000000"/>
                </a:solidFill>
                <a:latin typeface="仿宋" panose="02010609060101010101" charset="-122"/>
                <a:ea typeface="仿宋" panose="02010609060101010101" charset="-122"/>
                <a:cs typeface="仿宋" panose="02010609060101010101" charset="-122"/>
              </a:rPr>
              <a:t> </a:t>
            </a:r>
            <a:r>
              <a:rPr lang="zh-CN" sz="1600" b="1">
                <a:solidFill>
                  <a:srgbClr val="000000"/>
                </a:solidFill>
                <a:latin typeface="仿宋" panose="02010609060101010101" charset="-122"/>
                <a:ea typeface="仿宋" panose="02010609060101010101" charset="-122"/>
                <a:cs typeface="仿宋" panose="02010609060101010101" charset="-122"/>
              </a:rPr>
              <a:t>科克乌苏水电站地处和静县哈尔莫敦镇，位于开都河一级支流察汗乌苏河上，与已建察汗乌苏水电站营地相距</a:t>
            </a:r>
            <a:r>
              <a:rPr lang="en-US" sz="1600" b="1">
                <a:solidFill>
                  <a:srgbClr val="000000"/>
                </a:solidFill>
                <a:latin typeface="仿宋" panose="02010609060101010101" charset="-122"/>
                <a:ea typeface="仿宋" panose="02010609060101010101" charset="-122"/>
                <a:cs typeface="仿宋" panose="02010609060101010101" charset="-122"/>
              </a:rPr>
              <a:t>1km</a:t>
            </a:r>
            <a:r>
              <a:rPr lang="zh-CN" sz="1600" b="1">
                <a:solidFill>
                  <a:srgbClr val="000000"/>
                </a:solidFill>
                <a:latin typeface="仿宋" panose="02010609060101010101" charset="-122"/>
                <a:ea typeface="仿宋" panose="02010609060101010101" charset="-122"/>
                <a:cs typeface="仿宋" panose="02010609060101010101" charset="-122"/>
              </a:rPr>
              <a:t>，距和静县城</a:t>
            </a:r>
            <a:r>
              <a:rPr lang="en-US" sz="1600" b="1">
                <a:solidFill>
                  <a:srgbClr val="000000"/>
                </a:solidFill>
                <a:latin typeface="仿宋" panose="02010609060101010101" charset="-122"/>
                <a:ea typeface="仿宋" panose="02010609060101010101" charset="-122"/>
                <a:cs typeface="仿宋" panose="02010609060101010101" charset="-122"/>
              </a:rPr>
              <a:t>70km</a:t>
            </a:r>
            <a:r>
              <a:rPr lang="zh-CN" sz="1600" b="1">
                <a:solidFill>
                  <a:srgbClr val="000000"/>
                </a:solidFill>
                <a:latin typeface="仿宋" panose="02010609060101010101" charset="-122"/>
                <a:ea typeface="仿宋" panose="02010609060101010101" charset="-122"/>
                <a:cs typeface="仿宋" panose="02010609060101010101" charset="-122"/>
              </a:rPr>
              <a:t>。电站于</a:t>
            </a:r>
            <a:r>
              <a:rPr lang="en-US" sz="1600" b="1">
                <a:solidFill>
                  <a:srgbClr val="000000"/>
                </a:solidFill>
                <a:latin typeface="仿宋" panose="02010609060101010101" charset="-122"/>
                <a:ea typeface="仿宋" panose="02010609060101010101" charset="-122"/>
                <a:cs typeface="仿宋" panose="02010609060101010101" charset="-122"/>
              </a:rPr>
              <a:t>2014</a:t>
            </a:r>
            <a:r>
              <a:rPr lang="zh-CN" sz="1600" b="1">
                <a:solidFill>
                  <a:srgbClr val="000000"/>
                </a:solidFill>
                <a:latin typeface="仿宋" panose="02010609060101010101" charset="-122"/>
                <a:ea typeface="仿宋" panose="02010609060101010101" charset="-122"/>
                <a:cs typeface="仿宋" panose="02010609060101010101" charset="-122"/>
              </a:rPr>
              <a:t>年</a:t>
            </a:r>
            <a:r>
              <a:rPr lang="en-US" sz="1600" b="1">
                <a:solidFill>
                  <a:srgbClr val="000000"/>
                </a:solidFill>
                <a:latin typeface="仿宋" panose="02010609060101010101" charset="-122"/>
                <a:ea typeface="仿宋" panose="02010609060101010101" charset="-122"/>
                <a:cs typeface="仿宋" panose="02010609060101010101" charset="-122"/>
              </a:rPr>
              <a:t>4</a:t>
            </a:r>
            <a:r>
              <a:rPr lang="zh-CN" sz="1600" b="1">
                <a:solidFill>
                  <a:srgbClr val="000000"/>
                </a:solidFill>
                <a:latin typeface="仿宋" panose="02010609060101010101" charset="-122"/>
                <a:ea typeface="仿宋" panose="02010609060101010101" charset="-122"/>
                <a:cs typeface="仿宋" panose="02010609060101010101" charset="-122"/>
              </a:rPr>
              <a:t>月开始兴建、</a:t>
            </a:r>
            <a:r>
              <a:rPr lang="en-US" sz="1600" b="1">
                <a:solidFill>
                  <a:srgbClr val="000000"/>
                </a:solidFill>
                <a:latin typeface="仿宋" panose="02010609060101010101" charset="-122"/>
                <a:ea typeface="仿宋" panose="02010609060101010101" charset="-122"/>
                <a:cs typeface="仿宋" panose="02010609060101010101" charset="-122"/>
              </a:rPr>
              <a:t>2017</a:t>
            </a:r>
            <a:r>
              <a:rPr lang="zh-CN" sz="1600" b="1">
                <a:solidFill>
                  <a:srgbClr val="000000"/>
                </a:solidFill>
                <a:latin typeface="仿宋" panose="02010609060101010101" charset="-122"/>
                <a:ea typeface="仿宋" panose="02010609060101010101" charset="-122"/>
                <a:cs typeface="仿宋" panose="02010609060101010101" charset="-122"/>
              </a:rPr>
              <a:t>年</a:t>
            </a:r>
            <a:r>
              <a:rPr lang="en-US" sz="1600" b="1">
                <a:solidFill>
                  <a:srgbClr val="000000"/>
                </a:solidFill>
                <a:latin typeface="仿宋" panose="02010609060101010101" charset="-122"/>
                <a:ea typeface="仿宋" panose="02010609060101010101" charset="-122"/>
                <a:cs typeface="仿宋" panose="02010609060101010101" charset="-122"/>
              </a:rPr>
              <a:t>6</a:t>
            </a:r>
            <a:r>
              <a:rPr lang="zh-CN" sz="1600" b="1">
                <a:solidFill>
                  <a:srgbClr val="000000"/>
                </a:solidFill>
                <a:latin typeface="仿宋" panose="02010609060101010101" charset="-122"/>
                <a:ea typeface="仿宋" panose="02010609060101010101" charset="-122"/>
                <a:cs typeface="仿宋" panose="02010609060101010101" charset="-122"/>
              </a:rPr>
              <a:t>月投产发电，工程总投资</a:t>
            </a:r>
            <a:r>
              <a:rPr lang="en-US" sz="1600" b="1">
                <a:solidFill>
                  <a:srgbClr val="000000"/>
                </a:solidFill>
                <a:latin typeface="仿宋" panose="02010609060101010101" charset="-122"/>
                <a:ea typeface="仿宋" panose="02010609060101010101" charset="-122"/>
                <a:cs typeface="仿宋" panose="02010609060101010101" charset="-122"/>
              </a:rPr>
              <a:t>29950.67</a:t>
            </a:r>
            <a:r>
              <a:rPr lang="zh-CN" sz="1600" b="1">
                <a:solidFill>
                  <a:srgbClr val="000000"/>
                </a:solidFill>
                <a:latin typeface="仿宋" panose="02010609060101010101" charset="-122"/>
                <a:ea typeface="仿宋" panose="02010609060101010101" charset="-122"/>
                <a:cs typeface="仿宋" panose="02010609060101010101" charset="-122"/>
              </a:rPr>
              <a:t>万元。总装机容量为</a:t>
            </a:r>
            <a:r>
              <a:rPr lang="en-US" sz="1600" b="1">
                <a:solidFill>
                  <a:srgbClr val="000000"/>
                </a:solidFill>
                <a:latin typeface="仿宋" panose="02010609060101010101" charset="-122"/>
                <a:ea typeface="仿宋" panose="02010609060101010101" charset="-122"/>
                <a:cs typeface="仿宋" panose="02010609060101010101" charset="-122"/>
              </a:rPr>
              <a:t>49800kW</a:t>
            </a:r>
            <a:r>
              <a:rPr lang="zh-CN" sz="1600" b="1">
                <a:solidFill>
                  <a:srgbClr val="000000"/>
                </a:solidFill>
                <a:latin typeface="仿宋" panose="02010609060101010101" charset="-122"/>
                <a:ea typeface="仿宋" panose="02010609060101010101" charset="-122"/>
                <a:cs typeface="仿宋" panose="02010609060101010101" charset="-122"/>
              </a:rPr>
              <a:t>（</a:t>
            </a:r>
            <a:r>
              <a:rPr lang="en-US" sz="1600" b="1">
                <a:solidFill>
                  <a:srgbClr val="000000"/>
                </a:solidFill>
                <a:latin typeface="仿宋" panose="02010609060101010101" charset="-122"/>
                <a:ea typeface="仿宋" panose="02010609060101010101" charset="-122"/>
                <a:cs typeface="仿宋" panose="02010609060101010101" charset="-122"/>
              </a:rPr>
              <a:t>2×24900kW</a:t>
            </a:r>
            <a:r>
              <a:rPr lang="zh-CN" sz="1600" b="1">
                <a:solidFill>
                  <a:srgbClr val="000000"/>
                </a:solidFill>
                <a:latin typeface="仿宋" panose="02010609060101010101" charset="-122"/>
                <a:ea typeface="仿宋" panose="02010609060101010101" charset="-122"/>
                <a:cs typeface="仿宋" panose="02010609060101010101" charset="-122"/>
              </a:rPr>
              <a:t>），设计水头</a:t>
            </a:r>
            <a:r>
              <a:rPr lang="en-US" sz="1600" b="1">
                <a:solidFill>
                  <a:srgbClr val="000000"/>
                </a:solidFill>
                <a:latin typeface="仿宋" panose="02010609060101010101" charset="-122"/>
                <a:ea typeface="仿宋" panose="02010609060101010101" charset="-122"/>
                <a:cs typeface="仿宋" panose="02010609060101010101" charset="-122"/>
              </a:rPr>
              <a:t>600m</a:t>
            </a:r>
            <a:r>
              <a:rPr lang="zh-CN" sz="1600" b="1">
                <a:solidFill>
                  <a:srgbClr val="000000"/>
                </a:solidFill>
                <a:latin typeface="仿宋" panose="02010609060101010101" charset="-122"/>
                <a:ea typeface="仿宋" panose="02010609060101010101" charset="-122"/>
                <a:cs typeface="仿宋" panose="02010609060101010101" charset="-122"/>
              </a:rPr>
              <a:t>，设计流量</a:t>
            </a:r>
            <a:r>
              <a:rPr lang="en-US" sz="1600" b="1">
                <a:solidFill>
                  <a:srgbClr val="000000"/>
                </a:solidFill>
                <a:latin typeface="仿宋" panose="02010609060101010101" charset="-122"/>
                <a:ea typeface="仿宋" panose="02010609060101010101" charset="-122"/>
                <a:cs typeface="仿宋" panose="02010609060101010101" charset="-122"/>
              </a:rPr>
              <a:t>10.29m3/s</a:t>
            </a:r>
            <a:r>
              <a:rPr lang="zh-CN" sz="1600" b="1">
                <a:solidFill>
                  <a:srgbClr val="000000"/>
                </a:solidFill>
                <a:latin typeface="仿宋" panose="02010609060101010101" charset="-122"/>
                <a:ea typeface="仿宋" panose="02010609060101010101" charset="-122"/>
                <a:cs typeface="仿宋" panose="02010609060101010101" charset="-122"/>
              </a:rPr>
              <a:t>，年均发电量14909万kW·h。</a:t>
            </a:r>
            <a:endParaRPr lang="zh-CN" sz="1600" b="1">
              <a:solidFill>
                <a:srgbClr val="000000"/>
              </a:solidFill>
              <a:latin typeface="仿宋" panose="02010609060101010101" charset="-122"/>
              <a:ea typeface="仿宋" panose="02010609060101010101" charset="-122"/>
              <a:cs typeface="仿宋" panose="02010609060101010101" charset="-122"/>
            </a:endParaRPr>
          </a:p>
          <a:p>
            <a:pPr indent="0" fontAlgn="auto">
              <a:lnSpc>
                <a:spcPct val="150000"/>
              </a:lnSpc>
            </a:pPr>
            <a:r>
              <a:rPr lang="zh-CN" sz="1600" b="1">
                <a:solidFill>
                  <a:srgbClr val="000000"/>
                </a:solidFill>
                <a:latin typeface="仿宋" panose="02010609060101010101" charset="-122"/>
                <a:ea typeface="仿宋" panose="02010609060101010101" charset="-122"/>
                <a:cs typeface="仿宋" panose="02010609060101010101" charset="-122"/>
              </a:rPr>
              <a:t> 科克乌苏拦河堰坝坝址以上流域面积513.0km2，正常蓄水位2204.00m，正常库容26.40万m3；死水位2188.00m，死库容0.004万m3，总库容42.46万m。大坝工程为埋石混凝土重力坝，坝顶长136.0m，坝顶宽4.5m，最大坝高为29.50m。引水系统工程全长8719.3m，由进水口、引水隧洞、压力钢管组成。在坝0+085处设有放空冲砂闸门，兼生态流量放水孔，2.0×2.5m铸铁闸门，40t手电两用螺杆启闭机。闸后2.0×2.5m坝内涵洞，底板高程2189.00m。</a:t>
            </a:r>
            <a:endParaRPr lang="zh-CN" sz="1600" b="1">
              <a:solidFill>
                <a:srgbClr val="000000"/>
              </a:solidFill>
              <a:latin typeface="仿宋" panose="02010609060101010101" charset="-122"/>
              <a:ea typeface="仿宋" panose="02010609060101010101" charset="-122"/>
              <a:cs typeface="仿宋" panose="02010609060101010101" charset="-122"/>
            </a:endParaRPr>
          </a:p>
        </p:txBody>
      </p:sp>
      <p:pic>
        <p:nvPicPr>
          <p:cNvPr id="7" name="IM 232"/>
          <p:cNvPicPr/>
          <p:nvPr/>
        </p:nvPicPr>
        <p:blipFill>
          <a:blip r:embed="rId2"/>
          <a:srcRect l="43865" t="56698" r="6006" b="3373"/>
          <a:stretch>
            <a:fillRect/>
          </a:stretch>
        </p:blipFill>
        <p:spPr>
          <a:xfrm>
            <a:off x="6026785" y="1204595"/>
            <a:ext cx="5920740" cy="4448175"/>
          </a:xfrm>
          <a:prstGeom prst="rect">
            <a:avLst/>
          </a:prstGeom>
          <a:ln w="12700" cmpd="sng">
            <a:solidFill>
              <a:schemeClr val="tx1"/>
            </a:solidFill>
            <a:prstDash val="solid"/>
          </a:ln>
        </p:spPr>
      </p:pic>
      <p:sp>
        <p:nvSpPr>
          <p:cNvPr id="10" name="圆角矩形 9"/>
          <p:cNvSpPr/>
          <p:nvPr/>
        </p:nvSpPr>
        <p:spPr>
          <a:xfrm>
            <a:off x="6703060" y="2788285"/>
            <a:ext cx="1346200" cy="175895"/>
          </a:xfrm>
          <a:prstGeom prst="roundRect">
            <a:avLst/>
          </a:prstGeom>
          <a:noFill/>
          <a:ln w="1905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6" name="文本框 5"/>
          <p:cNvSpPr txBox="1"/>
          <p:nvPr/>
        </p:nvSpPr>
        <p:spPr>
          <a:xfrm>
            <a:off x="538480" y="299085"/>
            <a:ext cx="29959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2</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项目概况</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与数据</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分析</a:t>
            </a:r>
            <a:endPar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5" name="文本框 4"/>
          <p:cNvSpPr txBox="1"/>
          <p:nvPr/>
        </p:nvSpPr>
        <p:spPr>
          <a:xfrm>
            <a:off x="538480" y="3290570"/>
            <a:ext cx="11224895" cy="3360420"/>
          </a:xfrm>
          <a:prstGeom prst="rect">
            <a:avLst/>
          </a:prstGeom>
          <a:noFill/>
          <a:ln>
            <a:solidFill>
              <a:srgbClr val="0A2243"/>
            </a:solidFill>
          </a:ln>
        </p:spPr>
        <p:txBody>
          <a:bodyPr wrap="square" rtlCol="0">
            <a:noAutofit/>
          </a:bodyPr>
          <a:p>
            <a:pPr indent="0" fontAlgn="auto">
              <a:lnSpc>
                <a:spcPct val="150000"/>
              </a:lnSpc>
            </a:pPr>
            <a:r>
              <a:rPr lang="zh-CN" altLang="en-US" sz="1600"/>
              <a:t> 电站20</a:t>
            </a:r>
            <a:r>
              <a:rPr lang="en-US" altLang="zh-CN" sz="1600"/>
              <a:t>17</a:t>
            </a:r>
            <a:r>
              <a:rPr lang="zh-CN" altLang="en-US" sz="1600"/>
              <a:t>年</a:t>
            </a:r>
            <a:r>
              <a:rPr lang="en-US" altLang="zh-CN" sz="1600"/>
              <a:t>6</a:t>
            </a:r>
            <a:r>
              <a:rPr lang="zh-CN" altLang="en-US" sz="1600"/>
              <a:t>月并网发电，</a:t>
            </a:r>
            <a:r>
              <a:rPr sz="1600"/>
              <a:t>2018年至2022年售电量分别为：2018年：8503万kw.h；2019年：17551万kw.h；2020年16401万kw.h；2021年15165万kw.h；2022年16925万kw.h，年利用小时数2993.8h。</a:t>
            </a:r>
            <a:r>
              <a:rPr lang="zh-CN" altLang="en-US" sz="1600"/>
              <a:t>年均发电量</a:t>
            </a:r>
            <a:r>
              <a:rPr lang="en-US" altLang="zh-CN" sz="1600"/>
              <a:t>14909</a:t>
            </a:r>
            <a:r>
              <a:rPr lang="zh-CN" altLang="en-US" sz="1600"/>
              <a:t>万</a:t>
            </a:r>
            <a:r>
              <a:rPr lang="en-US" altLang="zh-CN" sz="1600">
                <a:sym typeface="+mn-ea"/>
              </a:rPr>
              <a:t>kw.h，年利用小时数2849</a:t>
            </a:r>
            <a:r>
              <a:rPr lang="zh-CN" altLang="en-US" sz="1600">
                <a:sym typeface="+mn-ea"/>
              </a:rPr>
              <a:t>小时。上网电价</a:t>
            </a:r>
            <a:r>
              <a:rPr lang="en-US" altLang="zh-CN" sz="1600">
                <a:sym typeface="+mn-ea"/>
              </a:rPr>
              <a:t>0.235</a:t>
            </a:r>
            <a:r>
              <a:rPr lang="zh-CN" altLang="en-US" sz="1600">
                <a:sym typeface="+mn-ea"/>
              </a:rPr>
              <a:t>元</a:t>
            </a:r>
            <a:r>
              <a:rPr lang="en-US" altLang="zh-CN" sz="1600">
                <a:sym typeface="+mn-ea"/>
              </a:rPr>
              <a:t>/kw.h</a:t>
            </a:r>
            <a:r>
              <a:rPr lang="zh-CN" altLang="en-US" sz="1600">
                <a:sym typeface="+mn-ea"/>
              </a:rPr>
              <a:t>，年均发电收入3503.6万元，价值预估</a:t>
            </a:r>
            <a:r>
              <a:rPr sz="1600">
                <a:sym typeface="+mn-ea"/>
              </a:rPr>
              <a:t>2</a:t>
            </a:r>
            <a:r>
              <a:rPr lang="en-US" sz="1600">
                <a:sym typeface="+mn-ea"/>
              </a:rPr>
              <a:t>.</a:t>
            </a:r>
            <a:r>
              <a:rPr sz="1600">
                <a:sym typeface="+mn-ea"/>
              </a:rPr>
              <a:t>80</a:t>
            </a:r>
            <a:r>
              <a:rPr lang="zh-CN" altLang="en-US" sz="1600">
                <a:sym typeface="+mn-ea"/>
              </a:rPr>
              <a:t>亿元。</a:t>
            </a:r>
            <a:endParaRPr lang="zh-CN" altLang="en-US" sz="1600">
              <a:sym typeface="+mn-ea"/>
            </a:endParaRPr>
          </a:p>
          <a:p>
            <a:pPr indent="0" fontAlgn="auto">
              <a:lnSpc>
                <a:spcPct val="150000"/>
              </a:lnSpc>
            </a:pPr>
            <a:r>
              <a:rPr lang="zh-CN" altLang="en-US" sz="1600">
                <a:sym typeface="+mn-ea"/>
              </a:rPr>
              <a:t> 若不计算</a:t>
            </a:r>
            <a:r>
              <a:rPr lang="en-US" altLang="zh-CN" sz="1600">
                <a:sym typeface="+mn-ea"/>
              </a:rPr>
              <a:t>2018</a:t>
            </a:r>
            <a:r>
              <a:rPr lang="zh-CN" altLang="en-US" sz="1600">
                <a:sym typeface="+mn-ea"/>
              </a:rPr>
              <a:t>年非正常发电年份，电站年均发电量16510.5万</a:t>
            </a:r>
            <a:r>
              <a:rPr lang="en-US" altLang="zh-CN" sz="1600">
                <a:sym typeface="+mn-ea"/>
              </a:rPr>
              <a:t>kw.h</a:t>
            </a:r>
            <a:r>
              <a:rPr lang="zh-CN" altLang="en-US" sz="1600">
                <a:sym typeface="+mn-ea"/>
              </a:rPr>
              <a:t>，年利用小时数3315.3</a:t>
            </a:r>
            <a:r>
              <a:rPr lang="zh-CN" altLang="en-US" sz="1600">
                <a:sym typeface="+mn-ea"/>
              </a:rPr>
              <a:t>小时，年均发电收入</a:t>
            </a:r>
            <a:r>
              <a:rPr lang="en-US" altLang="zh-CN" sz="1600">
                <a:sym typeface="+mn-ea"/>
              </a:rPr>
              <a:t>3880</a:t>
            </a:r>
            <a:r>
              <a:rPr lang="zh-CN" altLang="en-US" sz="1600">
                <a:sym typeface="+mn-ea"/>
              </a:rPr>
              <a:t>万元，价值预估</a:t>
            </a:r>
            <a:r>
              <a:rPr sz="1600">
                <a:sym typeface="+mn-ea"/>
              </a:rPr>
              <a:t>3</a:t>
            </a:r>
            <a:r>
              <a:rPr lang="en-US" sz="1600">
                <a:sym typeface="+mn-ea"/>
              </a:rPr>
              <a:t>.</a:t>
            </a:r>
            <a:r>
              <a:rPr sz="1600">
                <a:sym typeface="+mn-ea"/>
              </a:rPr>
              <a:t>10</a:t>
            </a:r>
            <a:r>
              <a:rPr lang="zh-CN" altLang="en-US" sz="1600">
                <a:sym typeface="+mn-ea"/>
              </a:rPr>
              <a:t>亿元。</a:t>
            </a:r>
            <a:endParaRPr lang="zh-CN" altLang="en-US" sz="1600">
              <a:sym typeface="+mn-ea"/>
            </a:endParaRPr>
          </a:p>
          <a:p>
            <a:pPr indent="0" fontAlgn="auto">
              <a:lnSpc>
                <a:spcPct val="150000"/>
              </a:lnSpc>
            </a:pPr>
            <a:r>
              <a:rPr lang="en-US" altLang="zh-CN" sz="1600">
                <a:sym typeface="+mn-ea"/>
              </a:rPr>
              <a:t> </a:t>
            </a:r>
            <a:r>
              <a:rPr lang="zh-CN" altLang="en-US" sz="1600">
                <a:sym typeface="+mn-ea"/>
              </a:rPr>
              <a:t>财务分析：</a:t>
            </a:r>
            <a:r>
              <a:rPr lang="en-US" altLang="zh-CN" sz="1600">
                <a:sym typeface="+mn-ea"/>
              </a:rPr>
              <a:t>2018年～2022年</a:t>
            </a:r>
            <a:r>
              <a:rPr lang="zh-CN" altLang="en-US" sz="1600">
                <a:sym typeface="+mn-ea"/>
              </a:rPr>
              <a:t>发电收入约1751</a:t>
            </a:r>
            <a:r>
              <a:rPr lang="en-US" altLang="zh-CN" sz="1600">
                <a:sym typeface="+mn-ea"/>
              </a:rPr>
              <a:t>8</a:t>
            </a:r>
            <a:r>
              <a:rPr lang="zh-CN" altLang="en-US" sz="1600">
                <a:sym typeface="+mn-ea"/>
              </a:rPr>
              <a:t>万元，</a:t>
            </a:r>
            <a:r>
              <a:rPr lang="en-US" altLang="zh-CN" sz="1600">
                <a:sym typeface="+mn-ea"/>
              </a:rPr>
              <a:t>2023</a:t>
            </a:r>
            <a:r>
              <a:rPr lang="zh-CN" altLang="en-US" sz="1600">
                <a:sym typeface="+mn-ea"/>
              </a:rPr>
              <a:t>年发电收入预估</a:t>
            </a:r>
            <a:r>
              <a:rPr lang="en-US" altLang="zh-CN" sz="1600">
                <a:sym typeface="+mn-ea"/>
              </a:rPr>
              <a:t>3880</a:t>
            </a:r>
            <a:r>
              <a:rPr lang="zh-CN" altLang="en-US" sz="1600">
                <a:sym typeface="+mn-ea"/>
              </a:rPr>
              <a:t>万元，项目生产至今累计营业收入预估</a:t>
            </a:r>
            <a:r>
              <a:rPr lang="en-US" altLang="zh-CN" sz="1600">
                <a:sym typeface="+mn-ea"/>
              </a:rPr>
              <a:t>21398</a:t>
            </a:r>
            <a:r>
              <a:rPr lang="zh-CN" altLang="en-US" sz="1600">
                <a:sym typeface="+mn-ea"/>
              </a:rPr>
              <a:t>万元。项目工程总投资29950.67万元。</a:t>
            </a:r>
            <a:r>
              <a:rPr lang="en-US" altLang="zh-CN" sz="1600">
                <a:sym typeface="+mn-ea"/>
              </a:rPr>
              <a:t>1</a:t>
            </a:r>
            <a:r>
              <a:rPr lang="zh-CN" altLang="en-US" sz="1600">
                <a:sym typeface="+mn-ea"/>
              </a:rPr>
              <a:t>、营业成本若按发电收入的</a:t>
            </a:r>
            <a:r>
              <a:rPr lang="en-US" altLang="zh-CN" sz="1600">
                <a:sym typeface="+mn-ea"/>
              </a:rPr>
              <a:t>30%</a:t>
            </a:r>
            <a:r>
              <a:rPr lang="zh-CN" altLang="en-US" sz="1600">
                <a:sym typeface="+mn-ea"/>
              </a:rPr>
              <a:t>计算，</a:t>
            </a:r>
            <a:r>
              <a:rPr lang="en-US" altLang="zh-CN" sz="1600">
                <a:sym typeface="+mn-ea"/>
              </a:rPr>
              <a:t>6</a:t>
            </a:r>
            <a:r>
              <a:rPr lang="zh-CN" altLang="en-US" sz="1600">
                <a:sym typeface="+mn-ea"/>
              </a:rPr>
              <a:t>年经营</a:t>
            </a:r>
            <a:r>
              <a:rPr lang="zh-CN" altLang="en-US" sz="1600">
                <a:sym typeface="+mn-ea"/>
              </a:rPr>
              <a:t>成本计：6419.4万元，则项目仍需14972.07万元收回成本。</a:t>
            </a:r>
            <a:r>
              <a:rPr lang="en-US" altLang="zh-CN" sz="1600">
                <a:sym typeface="+mn-ea"/>
              </a:rPr>
              <a:t>2</a:t>
            </a:r>
            <a:r>
              <a:rPr lang="zh-CN" altLang="en-US" sz="1600">
                <a:sym typeface="+mn-ea"/>
              </a:rPr>
              <a:t>、营业成本若按小水电分类整改评估报告数据，不计折旧费，年均成本693万元，</a:t>
            </a:r>
            <a:r>
              <a:rPr lang="en-US" altLang="zh-CN" sz="1600">
                <a:sym typeface="+mn-ea"/>
              </a:rPr>
              <a:t>6</a:t>
            </a:r>
            <a:r>
              <a:rPr lang="zh-CN" altLang="en-US" sz="1600">
                <a:sym typeface="+mn-ea"/>
              </a:rPr>
              <a:t>年累计4158万元，则项目仍需12710.67万元收回成本。</a:t>
            </a:r>
            <a:endParaRPr lang="zh-CN" altLang="en-US" sz="1600">
              <a:sym typeface="+mn-ea"/>
            </a:endParaRPr>
          </a:p>
          <a:p>
            <a:pPr indent="0" fontAlgn="auto">
              <a:lnSpc>
                <a:spcPct val="150000"/>
              </a:lnSpc>
            </a:pPr>
            <a:endParaRPr lang="zh-CN" altLang="en-US" sz="1600">
              <a:sym typeface="+mn-ea"/>
            </a:endParaRPr>
          </a:p>
          <a:p>
            <a:pPr indent="0" fontAlgn="auto">
              <a:lnSpc>
                <a:spcPct val="150000"/>
              </a:lnSpc>
            </a:pPr>
            <a:endParaRPr lang="zh-CN" altLang="en-US" sz="1600"/>
          </a:p>
        </p:txBody>
      </p:sp>
      <p:graphicFrame>
        <p:nvGraphicFramePr>
          <p:cNvPr id="2" name="表格 1"/>
          <p:cNvGraphicFramePr/>
          <p:nvPr>
            <p:custDataLst>
              <p:tags r:id="rId2"/>
            </p:custDataLst>
          </p:nvPr>
        </p:nvGraphicFramePr>
        <p:xfrm>
          <a:off x="1409065" y="958850"/>
          <a:ext cx="9121140" cy="2113280"/>
        </p:xfrm>
        <a:graphic>
          <a:graphicData uri="http://schemas.openxmlformats.org/drawingml/2006/table">
            <a:tbl>
              <a:tblPr/>
              <a:tblGrid>
                <a:gridCol w="2179320"/>
                <a:gridCol w="2491105"/>
                <a:gridCol w="2489200"/>
                <a:gridCol w="1961515"/>
              </a:tblGrid>
              <a:tr h="566420">
                <a:tc>
                  <a:txBody>
                    <a:bodyPr/>
                    <a:p>
                      <a:pPr indent="0" algn="ctr">
                        <a:buNone/>
                      </a:pPr>
                      <a:r>
                        <a:rPr lang="en-US" sz="1200" b="1">
                          <a:latin typeface="仿宋" panose="02010609060101010101" charset="-122"/>
                          <a:ea typeface="仿宋" panose="02010609060101010101" charset="-122"/>
                          <a:cs typeface="仿宋" panose="02010609060101010101" charset="-122"/>
                        </a:rPr>
                        <a:t>装机规模（MW)</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仿宋" panose="02010609060101010101" charset="-122"/>
                        </a:rPr>
                        <a:t>49.8兆瓦（2×24.9兆瓦）</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已运行年限（年）</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6</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82575">
                <a:tc>
                  <a:txBody>
                    <a:bodyPr/>
                    <a:p>
                      <a:pPr indent="0" algn="ctr">
                        <a:buNone/>
                      </a:pPr>
                      <a:r>
                        <a:rPr lang="en-US" sz="1200" b="1">
                          <a:latin typeface="仿宋" panose="02010609060101010101" charset="-122"/>
                          <a:ea typeface="仿宋" panose="02010609060101010101" charset="-122"/>
                          <a:cs typeface="仿宋" panose="02010609060101010101" charset="-122"/>
                        </a:rPr>
                        <a:t>电站水头（m)</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600</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仿宋" panose="02010609060101010101" charset="-122"/>
                        </a:rPr>
                        <a:t>水库库容（万m3)</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42.46</a:t>
                      </a:r>
                      <a:endParaRPr 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83210">
                <a:tc>
                  <a:txBody>
                    <a:bodyPr/>
                    <a:p>
                      <a:pPr indent="0" algn="ctr">
                        <a:buNone/>
                      </a:pPr>
                      <a:r>
                        <a:rPr lang="en-US" sz="1200" b="1">
                          <a:latin typeface="仿宋" panose="02010609060101010101" charset="-122"/>
                          <a:ea typeface="仿宋" panose="02010609060101010101" charset="-122"/>
                          <a:cs typeface="仿宋" panose="02010609060101010101" charset="-122"/>
                        </a:rPr>
                        <a:t>平均径流量（m3/s)</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10.29</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仿宋" panose="02010609060101010101" charset="-122"/>
                        </a:rPr>
                        <a:t>平均发电量（万KWH)</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14909</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83210">
                <a:tc>
                  <a:txBody>
                    <a:bodyPr/>
                    <a:p>
                      <a:pPr indent="0" algn="ctr">
                        <a:buNone/>
                      </a:pPr>
                      <a:r>
                        <a:rPr lang="en-US" sz="1200" b="1">
                          <a:latin typeface="仿宋" panose="02010609060101010101" charset="-122"/>
                          <a:ea typeface="仿宋" panose="02010609060101010101" charset="-122"/>
                          <a:cs typeface="宋体" panose="02010600030101010101" pitchFamily="2" charset="-122"/>
                        </a:rPr>
                        <a:t>电站调节能力</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有调节</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电网调度级别</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地调</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83210">
                <a:tc>
                  <a:txBody>
                    <a:bodyPr/>
                    <a:p>
                      <a:pPr indent="0" algn="ctr">
                        <a:buNone/>
                      </a:pPr>
                      <a:r>
                        <a:rPr lang="en-US" sz="1200" b="1">
                          <a:latin typeface="仿宋" panose="02010609060101010101" charset="-122"/>
                          <a:ea typeface="仿宋" panose="02010609060101010101" charset="-122"/>
                          <a:cs typeface="宋体" panose="02010600030101010101" pitchFamily="2" charset="-122"/>
                        </a:rPr>
                        <a:t>是否存在直供电</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直供电方（如有）</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a:txBody>
                    <a:bodyPr/>
                    <a:p>
                      <a:pPr indent="0" algn="ctr">
                        <a:buNone/>
                      </a:pPr>
                      <a:r>
                        <a:rPr lang="en-US" sz="1200" b="1">
                          <a:latin typeface="仿宋" panose="02010609060101010101" charset="-122"/>
                          <a:ea typeface="仿宋" panose="02010609060101010101" charset="-122"/>
                          <a:cs typeface="宋体" panose="02010600030101010101" pitchFamily="2" charset="-122"/>
                        </a:rPr>
                        <a:t>/</a:t>
                      </a:r>
                      <a:endParaRPr lang="en-US"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14655">
                <a:tc>
                  <a:txBody>
                    <a:bodyPr/>
                    <a:p>
                      <a:pPr indent="0" algn="ctr">
                        <a:buNone/>
                      </a:pPr>
                      <a:r>
                        <a:rPr lang="en-US" sz="1200" b="1">
                          <a:latin typeface="仿宋" panose="02010609060101010101" charset="-122"/>
                          <a:ea typeface="仿宋" panose="02010609060101010101" charset="-122"/>
                          <a:cs typeface="仿宋" panose="02010609060101010101" charset="-122"/>
                          <a:sym typeface="+mn-ea"/>
                        </a:rPr>
                        <a:t>年利用小时数</a:t>
                      </a:r>
                      <a:endParaRPr lang="zh-CN" altLang="en-US" sz="1200" b="1">
                        <a:latin typeface="仿宋" panose="02010609060101010101" charset="-122"/>
                        <a:ea typeface="仿宋" panose="02010609060101010101" charset="-122"/>
                        <a:cs typeface="宋体" panose="02010600030101010101" pitchFamily="2"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BDD6EE"/>
                    </a:solidFill>
                  </a:tcPr>
                </a:tc>
                <a:tc gridSpan="3">
                  <a:txBody>
                    <a:bodyPr/>
                    <a:p>
                      <a:pPr indent="0" algn="ctr">
                        <a:buNone/>
                      </a:pPr>
                      <a:r>
                        <a:rPr lang="en-US" sz="1200" b="1">
                          <a:latin typeface="仿宋" panose="02010609060101010101" charset="-122"/>
                          <a:ea typeface="仿宋" panose="02010609060101010101" charset="-122"/>
                          <a:cs typeface="仿宋" panose="02010609060101010101" charset="-122"/>
                        </a:rPr>
                        <a:t>2993.8h</a:t>
                      </a:r>
                      <a:endParaRPr lang="en-US" altLang="en-US" sz="1200" b="1">
                        <a:latin typeface="仿宋" panose="02010609060101010101" charset="-122"/>
                        <a:ea typeface="仿宋" panose="02010609060101010101" charset="-122"/>
                        <a:cs typeface="仿宋" panose="02010609060101010101" charset="-122"/>
                      </a:endParaRPr>
                    </a:p>
                  </a:txBody>
                  <a:tcPr marL="0" marR="0"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bl>
          </a:graphicData>
        </a:graphic>
      </p:graphicFrame>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10" name="文本框 9"/>
          <p:cNvSpPr txBox="1"/>
          <p:nvPr/>
        </p:nvSpPr>
        <p:spPr>
          <a:xfrm>
            <a:off x="538480" y="299085"/>
            <a:ext cx="1907540" cy="416560"/>
          </a:xfrm>
          <a:prstGeom prst="rect">
            <a:avLst/>
          </a:prstGeom>
          <a:solidFill>
            <a:schemeClr val="accent1"/>
          </a:solidFill>
          <a:effectLst>
            <a:outerShdw dist="63500" dir="2700000" algn="tl" rotWithShape="0">
              <a:schemeClr val="accent1">
                <a:alpha val="40000"/>
              </a:schemeClr>
            </a:outerShdw>
          </a:effectLst>
        </p:spPr>
        <p:txBody>
          <a:bodyPr wrap="square" rtlCol="0" anchor="t">
            <a:no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3</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电站合规性</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2" name="表格 1"/>
          <p:cNvGraphicFramePr/>
          <p:nvPr>
            <p:custDataLst>
              <p:tags r:id="rId2"/>
            </p:custDataLst>
          </p:nvPr>
        </p:nvGraphicFramePr>
        <p:xfrm>
          <a:off x="538480" y="875665"/>
          <a:ext cx="10658475" cy="1224915"/>
        </p:xfrm>
        <a:graphic>
          <a:graphicData uri="http://schemas.openxmlformats.org/drawingml/2006/table">
            <a:tbl>
              <a:tblPr/>
              <a:tblGrid>
                <a:gridCol w="312420"/>
                <a:gridCol w="701040"/>
                <a:gridCol w="571500"/>
                <a:gridCol w="1217295"/>
                <a:gridCol w="765175"/>
                <a:gridCol w="570865"/>
                <a:gridCol w="646430"/>
                <a:gridCol w="700405"/>
                <a:gridCol w="1348105"/>
                <a:gridCol w="764540"/>
                <a:gridCol w="765175"/>
                <a:gridCol w="764540"/>
                <a:gridCol w="765810"/>
                <a:gridCol w="765175"/>
              </a:tblGrid>
              <a:tr h="692785">
                <a:tc>
                  <a:txBody>
                    <a:bodyPr/>
                    <a:p>
                      <a:pPr indent="0" algn="ctr">
                        <a:buNone/>
                      </a:pPr>
                      <a:r>
                        <a:rPr lang="zh-CN" sz="1200" b="1">
                          <a:solidFill>
                            <a:srgbClr val="000000"/>
                          </a:solidFill>
                          <a:latin typeface="仿宋" panose="02010609060101010101" charset="-122"/>
                          <a:ea typeface="仿宋" panose="02010609060101010101" charset="-122"/>
                        </a:rPr>
                        <a:t>序号</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所在地州</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所在县市</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水电站名称</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并网时间</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分类整改评估结果</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cs typeface="仿宋" panose="02010609060101010101" charset="-122"/>
                        </a:rPr>
                        <a:t>装机容量(kW)</a:t>
                      </a:r>
                      <a:endParaRPr lang="zh-CN" altLang="en-US" sz="12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上网电价</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土地性质</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cs typeface="仿宋" panose="02010609060101010101" charset="-122"/>
                        </a:rPr>
                        <a:t>缺项1</a:t>
                      </a:r>
                      <a:endParaRPr lang="zh-CN" altLang="en-US" sz="12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cs typeface="仿宋" panose="02010609060101010101" charset="-122"/>
                        </a:rPr>
                        <a:t>缺项2</a:t>
                      </a:r>
                      <a:endParaRPr lang="zh-CN" altLang="en-US" sz="12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cs typeface="仿宋" panose="02010609060101010101" charset="-122"/>
                        </a:rPr>
                        <a:t>缺项3</a:t>
                      </a:r>
                      <a:endParaRPr lang="zh-CN" altLang="en-US" sz="12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cs typeface="仿宋" panose="02010609060101010101" charset="-122"/>
                        </a:rPr>
                        <a:t>缺项4</a:t>
                      </a:r>
                      <a:endParaRPr lang="zh-CN" altLang="en-US" sz="12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cs typeface="仿宋" panose="02010609060101010101" charset="-122"/>
                        </a:rPr>
                        <a:t>缺项5</a:t>
                      </a:r>
                      <a:endParaRPr lang="zh-CN" altLang="en-US" sz="12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532130">
                <a:tc>
                  <a:txBody>
                    <a:bodyPr/>
                    <a:p>
                      <a:pPr indent="0" algn="ctr">
                        <a:buNone/>
                      </a:pPr>
                      <a:r>
                        <a:rPr lang="en-US" sz="1200" b="1">
                          <a:solidFill>
                            <a:srgbClr val="000000"/>
                          </a:solidFill>
                          <a:latin typeface="仿宋" panose="02010609060101010101" charset="-122"/>
                          <a:ea typeface="仿宋" panose="02010609060101010101" charset="-122"/>
                        </a:rPr>
                        <a:t>1</a:t>
                      </a:r>
                      <a:endParaRPr lang="en-US"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巴州</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和静县</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科克乌苏水电站</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cs typeface="仿宋" panose="02010609060101010101" charset="-122"/>
                        </a:rPr>
                        <a:t>2017年</a:t>
                      </a:r>
                      <a:endParaRPr lang="zh-CN" altLang="en-US" sz="12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整改</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solidFill>
                            <a:srgbClr val="000000"/>
                          </a:solidFill>
                          <a:latin typeface="仿宋" panose="02010609060101010101" charset="-122"/>
                          <a:ea typeface="仿宋" panose="02010609060101010101" charset="-122"/>
                        </a:rPr>
                        <a:t>49800</a:t>
                      </a:r>
                      <a:endParaRPr lang="en-US"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1200" b="1">
                          <a:solidFill>
                            <a:srgbClr val="000000"/>
                          </a:solidFill>
                          <a:latin typeface="仿宋" panose="02010609060101010101" charset="-122"/>
                          <a:ea typeface="仿宋" panose="02010609060101010101" charset="-122"/>
                        </a:rPr>
                        <a:t>0.235</a:t>
                      </a:r>
                      <a:endParaRPr lang="en-US"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有土地使用证</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环境保护验收</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消防验收</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竣工验收</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安全生产标准化</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1200" b="1">
                          <a:solidFill>
                            <a:srgbClr val="000000"/>
                          </a:solidFill>
                          <a:latin typeface="仿宋" panose="02010609060101010101" charset="-122"/>
                          <a:ea typeface="仿宋" panose="02010609060101010101" charset="-122"/>
                        </a:rPr>
                        <a:t>生态流量未监测</a:t>
                      </a:r>
                      <a:endParaRPr lang="zh-CN" altLang="en-US" sz="1200" b="1">
                        <a:solidFill>
                          <a:srgbClr val="000000"/>
                        </a:solidFill>
                        <a:latin typeface="仿宋" panose="02010609060101010101" charset="-122"/>
                        <a:ea typeface="仿宋" panose="02010609060101010101"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00" name="文本框 99"/>
          <p:cNvSpPr txBox="1"/>
          <p:nvPr/>
        </p:nvSpPr>
        <p:spPr>
          <a:xfrm>
            <a:off x="538480" y="2459990"/>
            <a:ext cx="10657840" cy="2676525"/>
          </a:xfrm>
          <a:prstGeom prst="rect">
            <a:avLst/>
          </a:prstGeom>
          <a:noFill/>
          <a:ln w="9525">
            <a:noFill/>
          </a:ln>
        </p:spPr>
        <p:txBody>
          <a:bodyPr wrap="square">
            <a:spAutoFit/>
          </a:bodyPr>
          <a:p>
            <a:pPr indent="355600" fontAlgn="auto">
              <a:lnSpc>
                <a:spcPct val="150000"/>
              </a:lnSpc>
            </a:pPr>
            <a:r>
              <a:rPr lang="zh-CN" sz="1600" b="1">
                <a:latin typeface="仿宋" panose="02010609060101010101" charset="-122"/>
                <a:ea typeface="仿宋" panose="02010609060101010101" charset="-122"/>
                <a:cs typeface="仿宋" panose="02010609060101010101" charset="-122"/>
              </a:rPr>
              <a:t>根据《和静县小水电分类整改综合评估报告》了解到科克乌苏水电站不涉及国家自然保护区、开都河特有鱼类国家级水产种质资源保护区和其他禁止开发区。已获取的合规手续有：水能开发规划及批复、项目核准、水资源论证、水土保持方案的批复、环评手续、用地手续（已办理土地证，静国用（2015）第157号、静国用（2015）第155号）、林草地使用手续、机组启动验收、水土保持验收、蓄水阶段验收和大坝安全鉴定，缺少手续有：1、环保验收手续；2、安全生产标准化达标；3、消防验收；4、竣工验收。</a:t>
            </a:r>
            <a:endParaRPr lang="zh-CN" sz="1600" b="1">
              <a:latin typeface="仿宋" panose="02010609060101010101" charset="-122"/>
              <a:ea typeface="仿宋" panose="02010609060101010101" charset="-122"/>
              <a:cs typeface="仿宋" panose="02010609060101010101" charset="-122"/>
            </a:endParaRPr>
          </a:p>
          <a:p>
            <a:pPr indent="355600" fontAlgn="auto">
              <a:lnSpc>
                <a:spcPct val="150000"/>
              </a:lnSpc>
            </a:pPr>
            <a:r>
              <a:rPr lang="zh-CN" altLang="en-US" sz="1600" b="1">
                <a:latin typeface="仿宋" panose="02010609060101010101" charset="-122"/>
                <a:ea typeface="仿宋" panose="02010609060101010101" charset="-122"/>
                <a:cs typeface="仿宋" panose="02010609060101010101" charset="-122"/>
              </a:rPr>
              <a:t>经</a:t>
            </a:r>
            <a:r>
              <a:rPr lang="zh-CN" altLang="en-US" sz="1600" b="1">
                <a:latin typeface="仿宋" panose="02010609060101010101" charset="-122"/>
                <a:ea typeface="仿宋" panose="02010609060101010101" charset="-122"/>
                <a:cs typeface="仿宋" panose="02010609060101010101" charset="-122"/>
              </a:rPr>
              <a:t>评估单位调查核实，科克乌苏水电站不涉及国家自然保护区、开都河特有鱼类国家级水产种质资源保护区和其他禁止开发区。</a:t>
            </a:r>
            <a:endParaRPr lang="zh-CN" altLang="en-US" sz="1600" b="1">
              <a:latin typeface="仿宋" panose="02010609060101010101" charset="-122"/>
              <a:ea typeface="仿宋" panose="02010609060101010101" charset="-122"/>
              <a:cs typeface="仿宋" panose="02010609060101010101" charset="-122"/>
            </a:endParaRPr>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4</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graphicFrame>
        <p:nvGraphicFramePr>
          <p:cNvPr id="2" name="表格 1"/>
          <p:cNvGraphicFramePr/>
          <p:nvPr/>
        </p:nvGraphicFramePr>
        <p:xfrm>
          <a:off x="538480" y="958723"/>
          <a:ext cx="13563600" cy="1549400"/>
        </p:xfrm>
        <a:graphic>
          <a:graphicData uri="http://schemas.openxmlformats.org/drawingml/2006/table">
            <a:tbl>
              <a:tblPr/>
              <a:tblGrid>
                <a:gridCol w="743585"/>
                <a:gridCol w="2568575"/>
                <a:gridCol w="1109980"/>
                <a:gridCol w="2944495"/>
                <a:gridCol w="1202055"/>
                <a:gridCol w="2404110"/>
              </a:tblGrid>
              <a:tr h="176530">
                <a:tc>
                  <a:txBody>
                    <a:bodyPr/>
                    <a:p>
                      <a:pPr indent="0">
                        <a:buNone/>
                      </a:pPr>
                      <a:r>
                        <a:rPr lang="zh-CN" sz="1400" b="1">
                          <a:solidFill>
                            <a:srgbClr val="202020"/>
                          </a:solidFill>
                          <a:latin typeface="仿宋" panose="02010609060101010101" charset="-122"/>
                          <a:ea typeface="仿宋" panose="02010609060101010101" charset="-122"/>
                        </a:rPr>
                        <a:t>企业名称</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gridSpan="5">
                  <a:txBody>
                    <a:bodyPr/>
                    <a:p>
                      <a:pPr indent="0">
                        <a:buNone/>
                      </a:pPr>
                      <a:r>
                        <a:rPr lang="zh-CN" sz="1400" b="1">
                          <a:solidFill>
                            <a:srgbClr val="202020"/>
                          </a:solidFill>
                          <a:latin typeface="仿宋" panose="02010609060101010101" charset="-122"/>
                          <a:ea typeface="仿宋" panose="02010609060101010101" charset="-122"/>
                        </a:rPr>
                        <a:t>和静县科克乌苏水电开发有限责任公司</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hMerge="1">
                  <a:tcPr>
                    <a:lnT w="12700">
                      <a:solidFill>
                        <a:schemeClr val="tx1"/>
                      </a:solidFill>
                      <a:prstDash val="solid"/>
                    </a:lnT>
                    <a:lnB w="12700">
                      <a:solidFill>
                        <a:schemeClr val="tx1"/>
                      </a:solidFill>
                      <a:prstDash val="solid"/>
                    </a:lnB>
                  </a:tcPr>
                </a:tc>
                <a:tc hMerge="1">
                  <a:tcPr>
                    <a:lnT w="12700">
                      <a:solidFill>
                        <a:schemeClr val="tx1"/>
                      </a:solidFill>
                      <a:prstDash val="solid"/>
                    </a:lnT>
                    <a:lnB w="12700">
                      <a:solidFill>
                        <a:schemeClr val="tx1"/>
                      </a:solidFill>
                      <a:prstDash val="solid"/>
                    </a:lnB>
                  </a:tcPr>
                </a:tc>
                <a:tc hMerge="1">
                  <a:tcPr>
                    <a:lnT w="12700">
                      <a:solidFill>
                        <a:schemeClr val="tx1"/>
                      </a:solidFill>
                      <a:prstDash val="solid"/>
                    </a:lnT>
                    <a:lnB w="12700">
                      <a:solidFill>
                        <a:schemeClr val="tx1"/>
                      </a:solidFill>
                      <a:prstDash val="solid"/>
                    </a:lnB>
                  </a:tcPr>
                </a:tc>
                <a:tc hMerge="1">
                  <a:tcPr>
                    <a:lnR w="12700">
                      <a:solidFill>
                        <a:schemeClr val="tx1"/>
                      </a:solidFill>
                      <a:prstDash val="solid"/>
                    </a:lnR>
                    <a:lnT w="12700">
                      <a:solidFill>
                        <a:schemeClr val="tx1"/>
                      </a:solidFill>
                      <a:prstDash val="solid"/>
                    </a:lnT>
                    <a:lnB w="12700">
                      <a:solidFill>
                        <a:schemeClr val="tx1"/>
                      </a:solidFill>
                      <a:prstDash val="solid"/>
                    </a:lnB>
                  </a:tcPr>
                </a:tc>
              </a:tr>
              <a:tr h="177165">
                <a:tc>
                  <a:txBody>
                    <a:bodyPr/>
                    <a:p>
                      <a:pPr indent="0">
                        <a:buNone/>
                      </a:pPr>
                      <a:r>
                        <a:rPr lang="zh-CN" sz="1400" b="1">
                          <a:solidFill>
                            <a:srgbClr val="202020"/>
                          </a:solidFill>
                          <a:latin typeface="仿宋" panose="02010609060101010101" charset="-122"/>
                          <a:ea typeface="仿宋" panose="02010609060101010101" charset="-122"/>
                        </a:rPr>
                        <a:t>法定代表人</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章明政</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统一社会信用代码</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9165282759592296X9</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营业期限</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2012-05-25 至 2062-05-24</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6530">
                <a:tc>
                  <a:txBody>
                    <a:bodyPr/>
                    <a:p>
                      <a:pPr indent="0">
                        <a:buNone/>
                      </a:pPr>
                      <a:r>
                        <a:rPr lang="zh-CN" sz="1400" b="1">
                          <a:solidFill>
                            <a:srgbClr val="202020"/>
                          </a:solidFill>
                          <a:latin typeface="仿宋" panose="02010609060101010101" charset="-122"/>
                          <a:ea typeface="仿宋" panose="02010609060101010101" charset="-122"/>
                        </a:rPr>
                        <a:t>经营状态</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存续</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纳税人识别号</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9165282759592296X9</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人员规模</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6530">
                <a:tc>
                  <a:txBody>
                    <a:bodyPr/>
                    <a:p>
                      <a:pPr indent="0">
                        <a:buNone/>
                      </a:pPr>
                      <a:r>
                        <a:rPr lang="zh-CN" sz="1400" b="1">
                          <a:solidFill>
                            <a:srgbClr val="202020"/>
                          </a:solidFill>
                          <a:latin typeface="仿宋" panose="02010609060101010101" charset="-122"/>
                          <a:ea typeface="仿宋" panose="02010609060101010101" charset="-122"/>
                        </a:rPr>
                        <a:t>成立日期</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2012-05-25</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组织机构代码</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59592296-X</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参保人数</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0</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7165">
                <a:tc>
                  <a:txBody>
                    <a:bodyPr/>
                    <a:p>
                      <a:pPr indent="0">
                        <a:buNone/>
                      </a:pPr>
                      <a:r>
                        <a:rPr lang="zh-CN" sz="1400" b="1">
                          <a:solidFill>
                            <a:srgbClr val="202020"/>
                          </a:solidFill>
                          <a:latin typeface="仿宋" panose="02010609060101010101" charset="-122"/>
                          <a:ea typeface="仿宋" panose="02010609060101010101" charset="-122"/>
                        </a:rPr>
                        <a:t>注册资本</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4000万人民币</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工商注册号</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652827050005034</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曾用名</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6530">
                <a:tc>
                  <a:txBody>
                    <a:bodyPr/>
                    <a:p>
                      <a:pPr indent="0">
                        <a:buNone/>
                      </a:pPr>
                      <a:r>
                        <a:rPr lang="zh-CN" sz="1400" b="1">
                          <a:solidFill>
                            <a:srgbClr val="202020"/>
                          </a:solidFill>
                          <a:latin typeface="仿宋" panose="02010609060101010101" charset="-122"/>
                          <a:ea typeface="仿宋" panose="02010609060101010101" charset="-122"/>
                        </a:rPr>
                        <a:t>实缴资本</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1830万人民币</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纳税人资质</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增值税一般纳税人</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英文名称</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176530">
                <a:tc>
                  <a:txBody>
                    <a:bodyPr/>
                    <a:p>
                      <a:pPr indent="0">
                        <a:buNone/>
                      </a:pPr>
                      <a:r>
                        <a:rPr lang="zh-CN" sz="1400" b="1">
                          <a:solidFill>
                            <a:srgbClr val="202020"/>
                          </a:solidFill>
                          <a:latin typeface="仿宋" panose="02010609060101010101" charset="-122"/>
                          <a:ea typeface="仿宋" panose="02010609060101010101" charset="-122"/>
                        </a:rPr>
                        <a:t>企业类型</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有限责任公司(自然人投资或控股)</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登记机关</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和静县市场监督管理局</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注册地址</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cs typeface="仿宋" panose="02010609060101010101" charset="-122"/>
                        </a:rPr>
                        <a:t>新疆巴州和静县天鸿恒居华苑小区9幢3单元302室</a:t>
                      </a:r>
                      <a:endParaRPr lang="zh-CN" altLang="en-US" sz="14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288925">
                <a:tc>
                  <a:txBody>
                    <a:bodyPr/>
                    <a:p>
                      <a:pPr indent="0">
                        <a:buNone/>
                      </a:pPr>
                      <a:r>
                        <a:rPr lang="zh-CN" sz="1400" b="1">
                          <a:solidFill>
                            <a:srgbClr val="202020"/>
                          </a:solidFill>
                          <a:latin typeface="仿宋" panose="02010609060101010101" charset="-122"/>
                          <a:ea typeface="仿宋" panose="02010609060101010101" charset="-122"/>
                        </a:rPr>
                        <a:t>行业</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电力、热力生产和供应业</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核准日期</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en-US" sz="1400" b="1">
                          <a:solidFill>
                            <a:srgbClr val="000000"/>
                          </a:solidFill>
                          <a:latin typeface="仿宋" panose="02010609060101010101" charset="-122"/>
                          <a:ea typeface="仿宋" panose="02010609060101010101" charset="-122"/>
                        </a:rPr>
                        <a:t>2016-04-11</a:t>
                      </a:r>
                      <a:endParaRPr lang="en-US"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buNone/>
                      </a:pPr>
                      <a:r>
                        <a:rPr lang="zh-CN" sz="1400" b="1">
                          <a:solidFill>
                            <a:srgbClr val="202020"/>
                          </a:solidFill>
                          <a:latin typeface="仿宋" panose="02010609060101010101" charset="-122"/>
                          <a:ea typeface="仿宋" panose="02010609060101010101" charset="-122"/>
                        </a:rPr>
                        <a:t>经营范围</a:t>
                      </a:r>
                      <a:endParaRPr lang="zh-CN" altLang="en-US" sz="1400" b="1">
                        <a:solidFill>
                          <a:srgbClr val="20202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F3F3F3"/>
                    </a:solidFill>
                  </a:tcPr>
                </a:tc>
                <a:tc>
                  <a:txBody>
                    <a:bodyPr/>
                    <a:p>
                      <a:pPr indent="0">
                        <a:buNone/>
                      </a:pPr>
                      <a:r>
                        <a:rPr lang="zh-CN" sz="1400" b="1">
                          <a:solidFill>
                            <a:srgbClr val="000000"/>
                          </a:solidFill>
                          <a:latin typeface="仿宋" panose="02010609060101010101" charset="-122"/>
                          <a:ea typeface="仿宋" panose="02010609060101010101" charset="-122"/>
                        </a:rPr>
                        <a:t>水电开发。（依法须经批准的项目，经相关部门批准后方可开展经营活动）</a:t>
                      </a:r>
                      <a:endParaRPr lang="zh-CN" altLang="en-US" sz="14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3" name="文本框 2"/>
          <p:cNvSpPr txBox="1"/>
          <p:nvPr/>
        </p:nvSpPr>
        <p:spPr>
          <a:xfrm>
            <a:off x="538480" y="4247515"/>
            <a:ext cx="10972800" cy="3138170"/>
          </a:xfrm>
          <a:prstGeom prst="rect">
            <a:avLst/>
          </a:prstGeom>
          <a:noFill/>
        </p:spPr>
        <p:txBody>
          <a:bodyPr wrap="square" rtlCol="0">
            <a:spAutoFit/>
          </a:bodyPr>
          <a:p>
            <a:r>
              <a:rPr lang="zh-CN" b="1">
                <a:solidFill>
                  <a:srgbClr val="202020"/>
                </a:solidFill>
                <a:latin typeface="仿宋" panose="02010609060101010101" charset="-122"/>
                <a:ea typeface="仿宋" panose="02010609060101010101" charset="-122"/>
                <a:sym typeface="+mn-ea"/>
              </a:rPr>
              <a:t>和静县科克乌苏水电开发有限责任公司成立于</a:t>
            </a:r>
            <a:r>
              <a:rPr lang="en-US" b="1">
                <a:solidFill>
                  <a:srgbClr val="000000"/>
                </a:solidFill>
                <a:latin typeface="仿宋" panose="02010609060101010101" charset="-122"/>
                <a:ea typeface="仿宋" panose="02010609060101010101" charset="-122"/>
                <a:sym typeface="+mn-ea"/>
              </a:rPr>
              <a:t>2012</a:t>
            </a:r>
            <a:r>
              <a:rPr lang="zh-CN" altLang="en-US" b="1">
                <a:solidFill>
                  <a:srgbClr val="000000"/>
                </a:solidFill>
                <a:latin typeface="仿宋" panose="02010609060101010101" charset="-122"/>
                <a:ea typeface="仿宋" panose="02010609060101010101" charset="-122"/>
                <a:sym typeface="+mn-ea"/>
              </a:rPr>
              <a:t>年</a:t>
            </a:r>
            <a:r>
              <a:rPr lang="en-US" b="1">
                <a:solidFill>
                  <a:srgbClr val="000000"/>
                </a:solidFill>
                <a:latin typeface="仿宋" panose="02010609060101010101" charset="-122"/>
                <a:ea typeface="仿宋" panose="02010609060101010101" charset="-122"/>
                <a:sym typeface="+mn-ea"/>
              </a:rPr>
              <a:t>05</a:t>
            </a:r>
            <a:r>
              <a:rPr lang="zh-CN" altLang="en-US" b="1">
                <a:solidFill>
                  <a:srgbClr val="000000"/>
                </a:solidFill>
                <a:latin typeface="仿宋" panose="02010609060101010101" charset="-122"/>
                <a:ea typeface="仿宋" panose="02010609060101010101" charset="-122"/>
                <a:sym typeface="+mn-ea"/>
              </a:rPr>
              <a:t>月</a:t>
            </a:r>
            <a:r>
              <a:rPr lang="en-US" b="1">
                <a:solidFill>
                  <a:srgbClr val="000000"/>
                </a:solidFill>
                <a:latin typeface="仿宋" panose="02010609060101010101" charset="-122"/>
                <a:ea typeface="仿宋" panose="02010609060101010101" charset="-122"/>
                <a:sym typeface="+mn-ea"/>
              </a:rPr>
              <a:t>25</a:t>
            </a:r>
            <a:r>
              <a:rPr lang="zh-CN" altLang="en-US" b="1">
                <a:solidFill>
                  <a:srgbClr val="000000"/>
                </a:solidFill>
                <a:latin typeface="仿宋" panose="02010609060101010101" charset="-122"/>
                <a:ea typeface="仿宋" panose="02010609060101010101" charset="-122"/>
                <a:sym typeface="+mn-ea"/>
              </a:rPr>
              <a:t>日，</a:t>
            </a:r>
            <a:r>
              <a:rPr lang="zh-CN" b="1">
                <a:solidFill>
                  <a:srgbClr val="202020"/>
                </a:solidFill>
                <a:latin typeface="仿宋" panose="02010609060101010101" charset="-122"/>
                <a:ea typeface="仿宋" panose="02010609060101010101" charset="-122"/>
                <a:sym typeface="+mn-ea"/>
              </a:rPr>
              <a:t>注册资本</a:t>
            </a:r>
            <a:r>
              <a:rPr lang="zh-CN" b="1">
                <a:solidFill>
                  <a:srgbClr val="000000"/>
                </a:solidFill>
                <a:latin typeface="仿宋" panose="02010609060101010101" charset="-122"/>
                <a:ea typeface="仿宋" panose="02010609060101010101" charset="-122"/>
                <a:cs typeface="仿宋" panose="02010609060101010101" charset="-122"/>
                <a:sym typeface="+mn-ea"/>
              </a:rPr>
              <a:t>4000万人民币，</a:t>
            </a:r>
            <a:r>
              <a:rPr lang="zh-CN" b="1">
                <a:solidFill>
                  <a:srgbClr val="202020"/>
                </a:solidFill>
                <a:latin typeface="仿宋" panose="02010609060101010101" charset="-122"/>
                <a:ea typeface="仿宋" panose="02010609060101010101" charset="-122"/>
                <a:sym typeface="+mn-ea"/>
              </a:rPr>
              <a:t>实缴资本</a:t>
            </a:r>
            <a:r>
              <a:rPr lang="zh-CN" b="1">
                <a:solidFill>
                  <a:srgbClr val="000000"/>
                </a:solidFill>
                <a:latin typeface="仿宋" panose="02010609060101010101" charset="-122"/>
                <a:ea typeface="仿宋" panose="02010609060101010101" charset="-122"/>
                <a:cs typeface="仿宋" panose="02010609060101010101" charset="-122"/>
                <a:sym typeface="+mn-ea"/>
              </a:rPr>
              <a:t>1830万人民币，</a:t>
            </a:r>
            <a:r>
              <a:rPr lang="zh-CN" b="1">
                <a:solidFill>
                  <a:srgbClr val="202020"/>
                </a:solidFill>
                <a:latin typeface="仿宋" panose="02010609060101010101" charset="-122"/>
                <a:ea typeface="仿宋" panose="02010609060101010101" charset="-122"/>
                <a:sym typeface="+mn-ea"/>
              </a:rPr>
              <a:t>法定代表人</a:t>
            </a:r>
            <a:r>
              <a:rPr lang="zh-CN" b="1">
                <a:solidFill>
                  <a:srgbClr val="000000"/>
                </a:solidFill>
                <a:latin typeface="仿宋" panose="02010609060101010101" charset="-122"/>
                <a:ea typeface="仿宋" panose="02010609060101010101" charset="-122"/>
                <a:sym typeface="+mn-ea"/>
              </a:rPr>
              <a:t>章明政。企业从业人数</a:t>
            </a:r>
            <a:r>
              <a:rPr lang="en-US" altLang="zh-CN" b="1">
                <a:solidFill>
                  <a:srgbClr val="000000"/>
                </a:solidFill>
                <a:latin typeface="仿宋" panose="02010609060101010101" charset="-122"/>
                <a:ea typeface="仿宋" panose="02010609060101010101" charset="-122"/>
                <a:sym typeface="+mn-ea"/>
              </a:rPr>
              <a:t>11</a:t>
            </a:r>
            <a:r>
              <a:rPr lang="zh-CN" altLang="en-US" b="1">
                <a:solidFill>
                  <a:srgbClr val="000000"/>
                </a:solidFill>
                <a:latin typeface="仿宋" panose="02010609060101010101" charset="-122"/>
                <a:ea typeface="仿宋" panose="02010609060101010101" charset="-122"/>
                <a:sym typeface="+mn-ea"/>
              </a:rPr>
              <a:t>人，运行人员</a:t>
            </a:r>
            <a:r>
              <a:rPr lang="en-US" altLang="zh-CN" b="1">
                <a:solidFill>
                  <a:srgbClr val="000000"/>
                </a:solidFill>
                <a:latin typeface="仿宋" panose="02010609060101010101" charset="-122"/>
                <a:ea typeface="仿宋" panose="02010609060101010101" charset="-122"/>
                <a:sym typeface="+mn-ea"/>
              </a:rPr>
              <a:t>4</a:t>
            </a:r>
            <a:r>
              <a:rPr lang="zh-CN" altLang="en-US" b="1">
                <a:solidFill>
                  <a:srgbClr val="000000"/>
                </a:solidFill>
                <a:latin typeface="仿宋" panose="02010609060101010101" charset="-122"/>
                <a:ea typeface="仿宋" panose="02010609060101010101" charset="-122"/>
                <a:sym typeface="+mn-ea"/>
              </a:rPr>
              <a:t>人。</a:t>
            </a:r>
            <a:endParaRPr lang="zh-CN" altLang="en-US" b="1">
              <a:solidFill>
                <a:srgbClr val="000000"/>
              </a:solidFill>
              <a:latin typeface="仿宋" panose="02010609060101010101" charset="-122"/>
              <a:ea typeface="仿宋" panose="02010609060101010101" charset="-122"/>
            </a:endParaRPr>
          </a:p>
          <a:p>
            <a:endParaRPr lang="zh-CN" altLang="en-US" b="1">
              <a:solidFill>
                <a:srgbClr val="202020"/>
              </a:solidFill>
              <a:latin typeface="仿宋" panose="02010609060101010101" charset="-122"/>
              <a:ea typeface="仿宋" panose="02010609060101010101" charset="-122"/>
            </a:endParaRPr>
          </a:p>
          <a:p>
            <a:endParaRPr lang="zh-CN" altLang="en-US" b="1">
              <a:solidFill>
                <a:srgbClr val="000000"/>
              </a:solidFill>
              <a:latin typeface="仿宋" panose="02010609060101010101" charset="-122"/>
              <a:ea typeface="仿宋" panose="02010609060101010101" charset="-122"/>
              <a:cs typeface="仿宋" panose="02010609060101010101" charset="-122"/>
            </a:endParaRPr>
          </a:p>
          <a:p>
            <a:endParaRPr lang="zh-CN" altLang="en-US" b="1">
              <a:solidFill>
                <a:srgbClr val="202020"/>
              </a:solidFill>
              <a:latin typeface="仿宋" panose="02010609060101010101" charset="-122"/>
              <a:ea typeface="仿宋" panose="02010609060101010101" charset="-122"/>
            </a:endParaRPr>
          </a:p>
          <a:p>
            <a:endParaRPr lang="zh-CN" altLang="en-US" b="1">
              <a:solidFill>
                <a:srgbClr val="000000"/>
              </a:solidFill>
              <a:latin typeface="仿宋" panose="02010609060101010101" charset="-122"/>
              <a:ea typeface="仿宋" panose="02010609060101010101" charset="-122"/>
              <a:cs typeface="仿宋" panose="02010609060101010101" charset="-122"/>
            </a:endParaRPr>
          </a:p>
          <a:p>
            <a:endParaRPr lang="zh-CN" altLang="en-US" b="1">
              <a:solidFill>
                <a:srgbClr val="202020"/>
              </a:solidFill>
              <a:latin typeface="仿宋" panose="02010609060101010101" charset="-122"/>
              <a:ea typeface="仿宋" panose="02010609060101010101" charset="-122"/>
            </a:endParaRPr>
          </a:p>
          <a:p>
            <a:endParaRPr lang="en-US" altLang="en-US" b="1">
              <a:solidFill>
                <a:srgbClr val="000000"/>
              </a:solidFill>
              <a:latin typeface="仿宋" panose="02010609060101010101" charset="-122"/>
              <a:ea typeface="仿宋" panose="02010609060101010101" charset="-122"/>
            </a:endParaRPr>
          </a:p>
          <a:p>
            <a:endParaRPr lang="zh-CN" altLang="en-US" b="1">
              <a:solidFill>
                <a:srgbClr val="202020"/>
              </a:solidFill>
              <a:latin typeface="仿宋" panose="02010609060101010101" charset="-122"/>
              <a:ea typeface="仿宋" panose="02010609060101010101" charset="-122"/>
            </a:endParaRPr>
          </a:p>
          <a:p>
            <a:endParaRPr lang="zh-CN" altLang="en-US" b="1">
              <a:solidFill>
                <a:srgbClr val="202020"/>
              </a:solidFill>
              <a:latin typeface="仿宋" panose="02010609060101010101" charset="-122"/>
              <a:ea typeface="仿宋" panose="02010609060101010101" charset="-122"/>
            </a:endParaRPr>
          </a:p>
          <a:p>
            <a:endParaRPr lang="zh-CN" altLang="en-US"/>
          </a:p>
        </p:txBody>
      </p:sp>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graphicFrame>
        <p:nvGraphicFramePr>
          <p:cNvPr id="2" name="表格 1"/>
          <p:cNvGraphicFramePr/>
          <p:nvPr>
            <p:custDataLst>
              <p:tags r:id="rId2"/>
            </p:custDataLst>
          </p:nvPr>
        </p:nvGraphicFramePr>
        <p:xfrm>
          <a:off x="609600" y="1066165"/>
          <a:ext cx="10859135" cy="4896485"/>
        </p:xfrm>
        <a:graphic>
          <a:graphicData uri="http://schemas.openxmlformats.org/drawingml/2006/table">
            <a:tbl>
              <a:tblPr/>
              <a:tblGrid>
                <a:gridCol w="1104900"/>
                <a:gridCol w="2049145"/>
                <a:gridCol w="1832610"/>
                <a:gridCol w="1835785"/>
                <a:gridCol w="1768475"/>
                <a:gridCol w="2268220"/>
              </a:tblGrid>
              <a:tr h="445135">
                <a:tc>
                  <a:txBody>
                    <a:bodyPr/>
                    <a:p>
                      <a:pPr indent="0" algn="ctr">
                        <a:buNone/>
                      </a:pPr>
                      <a:r>
                        <a:rPr lang="zh-CN" sz="1200" b="1">
                          <a:solidFill>
                            <a:srgbClr val="333333"/>
                          </a:solidFill>
                          <a:latin typeface="仿宋" panose="02010609060101010101" charset="-122"/>
                          <a:ea typeface="仿宋" panose="02010609060101010101" charset="-122"/>
                        </a:rPr>
                        <a:t>序号</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仿宋" panose="02010609060101010101" charset="-122"/>
                          <a:ea typeface="仿宋" panose="02010609060101010101" charset="-122"/>
                        </a:rPr>
                        <a:t>股东名称</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仿宋" panose="02010609060101010101" charset="-122"/>
                          <a:ea typeface="仿宋" panose="02010609060101010101" charset="-122"/>
                        </a:rPr>
                        <a:t>股东类型</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仿宋" panose="02010609060101010101" charset="-122"/>
                          <a:ea typeface="仿宋" panose="02010609060101010101" charset="-122"/>
                        </a:rPr>
                        <a:t>持股比例</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仿宋" panose="02010609060101010101" charset="-122"/>
                          <a:ea typeface="仿宋" panose="02010609060101010101" charset="-122"/>
                        </a:rPr>
                        <a:t>认缴出资额</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200" b="1">
                          <a:solidFill>
                            <a:srgbClr val="333333"/>
                          </a:solidFill>
                          <a:latin typeface="仿宋" panose="02010609060101010101" charset="-122"/>
                          <a:ea typeface="仿宋" panose="02010609060101010101" charset="-122"/>
                        </a:rPr>
                        <a:t>实缴出资额</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1</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李明焱</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18%</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720万元人民币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720万元人民币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2</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章明政</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18%</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720万元人民币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180万元人民币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3</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陶先伟</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15%</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600万元人民币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150万元人民币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4</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吴荣川</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14%</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560万元人民币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140万元人民币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5</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彭祖明</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13%</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520万元人民币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270万元人民币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6</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刘苏忠</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12%</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480万元人民币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100万元人民币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7</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周新琴</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5%</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200万元人民币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70万元人民币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8</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刘艳美</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2%</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80万元人民币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80万元人民币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9</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潘蔚芳</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2%</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80万元人民币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80万元人民币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445135">
                <a:tc>
                  <a:txBody>
                    <a:bodyPr/>
                    <a:p>
                      <a:pPr indent="0" algn="ctr">
                        <a:buNone/>
                      </a:pPr>
                      <a:r>
                        <a:rPr lang="en-US" sz="1200" b="1">
                          <a:solidFill>
                            <a:srgbClr val="333333"/>
                          </a:solidFill>
                          <a:latin typeface="仿宋" panose="02010609060101010101" charset="-122"/>
                          <a:ea typeface="仿宋" panose="02010609060101010101" charset="-122"/>
                        </a:rPr>
                        <a:t>10</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1F2329"/>
                          </a:solidFill>
                          <a:latin typeface="仿宋" panose="02010609060101010101" charset="-122"/>
                          <a:ea typeface="仿宋" panose="02010609060101010101" charset="-122"/>
                        </a:rPr>
                        <a:t>曾宣龙</a:t>
                      </a:r>
                      <a:endParaRPr lang="zh-CN" altLang="en-US" sz="1200" b="1">
                        <a:solidFill>
                          <a:srgbClr val="1F2329"/>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rPr>
                        <a:t>自然人股东</a:t>
                      </a:r>
                      <a:endParaRPr lang="zh-CN"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200" b="1">
                          <a:solidFill>
                            <a:srgbClr val="333333"/>
                          </a:solidFill>
                          <a:latin typeface="仿宋" panose="02010609060101010101" charset="-122"/>
                          <a:ea typeface="仿宋" panose="02010609060101010101" charset="-122"/>
                        </a:rPr>
                        <a:t>1%</a:t>
                      </a:r>
                      <a:endParaRPr lang="en-US" altLang="en-US" sz="12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40万元人民币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200" b="1">
                          <a:solidFill>
                            <a:srgbClr val="333333"/>
                          </a:solidFill>
                          <a:latin typeface="仿宋" panose="02010609060101010101" charset="-122"/>
                          <a:ea typeface="仿宋" panose="02010609060101010101" charset="-122"/>
                          <a:cs typeface="仿宋" panose="02010609060101010101" charset="-122"/>
                        </a:rPr>
                        <a:t>90万元人民币</a:t>
                      </a:r>
                      <a:endParaRPr lang="zh-CN" altLang="en-US" sz="1200" b="1">
                        <a:solidFill>
                          <a:srgbClr val="333333"/>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4</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3" name="文本框 2"/>
          <p:cNvSpPr txBox="1"/>
          <p:nvPr/>
        </p:nvSpPr>
        <p:spPr>
          <a:xfrm>
            <a:off x="5362575" y="697865"/>
            <a:ext cx="1466215" cy="368300"/>
          </a:xfrm>
          <a:prstGeom prst="rect">
            <a:avLst/>
          </a:prstGeom>
          <a:noFill/>
        </p:spPr>
        <p:txBody>
          <a:bodyPr wrap="square" rtlCol="0">
            <a:spAutoFit/>
          </a:bodyPr>
          <a:p>
            <a:r>
              <a:rPr lang="zh-CN" altLang="en-US" b="1"/>
              <a:t>股</a:t>
            </a:r>
            <a:r>
              <a:rPr lang="en-US" altLang="zh-CN" b="1"/>
              <a:t> </a:t>
            </a:r>
            <a:r>
              <a:rPr lang="zh-CN" altLang="en-US" b="1"/>
              <a:t>东</a:t>
            </a:r>
            <a:r>
              <a:rPr lang="en-US" altLang="zh-CN" b="1"/>
              <a:t> </a:t>
            </a:r>
            <a:r>
              <a:rPr lang="zh-CN" altLang="en-US" b="1"/>
              <a:t>信</a:t>
            </a:r>
            <a:r>
              <a:rPr lang="en-US" altLang="zh-CN" b="1"/>
              <a:t> </a:t>
            </a:r>
            <a:r>
              <a:rPr lang="zh-CN" altLang="en-US" b="1"/>
              <a:t>息</a:t>
            </a:r>
            <a:endParaRPr lang="zh-CN" altLang="en-US" b="1"/>
          </a:p>
        </p:txBody>
      </p:sp>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思源黑体 CN Medium" panose="02010600030101010101" charset="-122"/>
            </a:endParaRPr>
          </a:p>
        </p:txBody>
      </p:sp>
      <p:pic>
        <p:nvPicPr>
          <p:cNvPr id="9" name="图片 8" descr="c5e7d2d5764ac320bc679e6d0e9000b"/>
          <p:cNvPicPr>
            <a:picLocks noChangeAspect="1"/>
          </p:cNvPicPr>
          <p:nvPr/>
        </p:nvPicPr>
        <p:blipFill>
          <a:blip r:embed="rId1"/>
          <a:stretch>
            <a:fillRect/>
          </a:stretch>
        </p:blipFill>
        <p:spPr>
          <a:xfrm>
            <a:off x="10249535" y="212725"/>
            <a:ext cx="1697990" cy="746125"/>
          </a:xfrm>
          <a:prstGeom prst="rect">
            <a:avLst/>
          </a:prstGeom>
        </p:spPr>
      </p:pic>
      <p:graphicFrame>
        <p:nvGraphicFramePr>
          <p:cNvPr id="2" name="表格 1"/>
          <p:cNvGraphicFramePr/>
          <p:nvPr>
            <p:custDataLst>
              <p:tags r:id="rId2"/>
            </p:custDataLst>
          </p:nvPr>
        </p:nvGraphicFramePr>
        <p:xfrm>
          <a:off x="337820" y="1166495"/>
          <a:ext cx="11609070" cy="5467350"/>
        </p:xfrm>
        <a:graphic>
          <a:graphicData uri="http://schemas.openxmlformats.org/drawingml/2006/table">
            <a:tbl>
              <a:tblPr/>
              <a:tblGrid>
                <a:gridCol w="981710"/>
                <a:gridCol w="1389380"/>
                <a:gridCol w="1268095"/>
                <a:gridCol w="1587500"/>
                <a:gridCol w="975360"/>
                <a:gridCol w="1306830"/>
                <a:gridCol w="1351280"/>
                <a:gridCol w="1440815"/>
                <a:gridCol w="1308100"/>
              </a:tblGrid>
              <a:tr h="228600">
                <a:tc>
                  <a:txBody>
                    <a:bodyPr/>
                    <a:p>
                      <a:pPr indent="0" algn="ctr">
                        <a:buNone/>
                      </a:pPr>
                      <a:r>
                        <a:rPr lang="zh-CN" sz="1000" b="1">
                          <a:solidFill>
                            <a:srgbClr val="333333"/>
                          </a:solidFill>
                          <a:latin typeface="仿宋" panose="02010609060101010101" charset="-122"/>
                          <a:ea typeface="仿宋" panose="02010609060101010101" charset="-122"/>
                        </a:rPr>
                        <a:t>序号</a:t>
                      </a:r>
                      <a:endParaRPr lang="zh-CN" altLang="en-US" sz="10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000" b="1">
                          <a:solidFill>
                            <a:srgbClr val="333333"/>
                          </a:solidFill>
                          <a:latin typeface="仿宋" panose="02010609060101010101" charset="-122"/>
                          <a:ea typeface="仿宋" panose="02010609060101010101" charset="-122"/>
                        </a:rPr>
                        <a:t>案件名称</a:t>
                      </a:r>
                      <a:endParaRPr lang="zh-CN" altLang="en-US" sz="10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000" b="1">
                          <a:solidFill>
                            <a:srgbClr val="333333"/>
                          </a:solidFill>
                          <a:latin typeface="仿宋" panose="02010609060101010101" charset="-122"/>
                          <a:ea typeface="仿宋" panose="02010609060101010101" charset="-122"/>
                        </a:rPr>
                        <a:t>相关案号</a:t>
                      </a:r>
                      <a:endParaRPr lang="zh-CN" altLang="en-US" sz="10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000" b="1">
                          <a:solidFill>
                            <a:srgbClr val="333333"/>
                          </a:solidFill>
                          <a:latin typeface="仿宋" panose="02010609060101010101" charset="-122"/>
                          <a:ea typeface="仿宋" panose="02010609060101010101" charset="-122"/>
                        </a:rPr>
                        <a:t>案由</a:t>
                      </a:r>
                      <a:endParaRPr lang="zh-CN" altLang="en-US" sz="10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000" b="1">
                          <a:solidFill>
                            <a:srgbClr val="333333"/>
                          </a:solidFill>
                          <a:latin typeface="仿宋" panose="02010609060101010101" charset="-122"/>
                          <a:ea typeface="仿宋" panose="02010609060101010101" charset="-122"/>
                        </a:rPr>
                        <a:t>案件类型</a:t>
                      </a:r>
                      <a:endParaRPr lang="zh-CN" altLang="en-US" sz="10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000" b="1">
                          <a:solidFill>
                            <a:srgbClr val="333333"/>
                          </a:solidFill>
                          <a:latin typeface="仿宋" panose="02010609060101010101" charset="-122"/>
                          <a:ea typeface="仿宋" panose="02010609060101010101" charset="-122"/>
                        </a:rPr>
                        <a:t>案件身份</a:t>
                      </a:r>
                      <a:endParaRPr lang="zh-CN" altLang="en-US" sz="10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000" b="1">
                          <a:solidFill>
                            <a:srgbClr val="333333"/>
                          </a:solidFill>
                          <a:latin typeface="仿宋" panose="02010609060101010101" charset="-122"/>
                          <a:ea typeface="仿宋" panose="02010609060101010101" charset="-122"/>
                        </a:rPr>
                        <a:t>当前审理程序</a:t>
                      </a:r>
                      <a:endParaRPr lang="zh-CN" altLang="en-US" sz="10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000" b="1">
                          <a:solidFill>
                            <a:srgbClr val="333333"/>
                          </a:solidFill>
                          <a:latin typeface="仿宋" panose="02010609060101010101" charset="-122"/>
                          <a:ea typeface="仿宋" panose="02010609060101010101" charset="-122"/>
                        </a:rPr>
                        <a:t>当前审理程序日期</a:t>
                      </a:r>
                      <a:endParaRPr lang="zh-CN" altLang="en-US" sz="10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c>
                  <a:txBody>
                    <a:bodyPr/>
                    <a:p>
                      <a:pPr indent="0" algn="ctr">
                        <a:buNone/>
                      </a:pPr>
                      <a:r>
                        <a:rPr lang="zh-CN" sz="1000" b="1">
                          <a:solidFill>
                            <a:srgbClr val="333333"/>
                          </a:solidFill>
                          <a:latin typeface="仿宋" panose="02010609060101010101" charset="-122"/>
                          <a:ea typeface="仿宋" panose="02010609060101010101" charset="-122"/>
                        </a:rPr>
                        <a:t>法院</a:t>
                      </a:r>
                      <a:endParaRPr lang="zh-CN" altLang="en-US" sz="1000" b="1">
                        <a:solidFill>
                          <a:srgbClr val="333333"/>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rgbClr val="DEE0E3"/>
                    </a:solidFill>
                  </a:tcPr>
                </a:tc>
              </a:tr>
              <a:tr h="725170">
                <a:tc>
                  <a:txBody>
                    <a:bodyPr/>
                    <a:p>
                      <a:pPr indent="0" algn="ctr">
                        <a:buNone/>
                      </a:pPr>
                      <a:r>
                        <a:rPr lang="en-US" sz="1000" b="1">
                          <a:solidFill>
                            <a:srgbClr val="000000"/>
                          </a:solidFill>
                          <a:latin typeface="仿宋" panose="02010609060101010101" charset="-122"/>
                          <a:ea typeface="仿宋" panose="02010609060101010101" charset="-122"/>
                        </a:rPr>
                        <a:t>1</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和静县科克乌苏水电开发有限责任公司与彭某相关股东出资纠纷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cs typeface="仿宋" panose="02010609060101010101" charset="-122"/>
                        </a:rPr>
                        <a:t>（2023）新28民终315号</a:t>
                      </a:r>
                      <a:endParaRPr lang="zh-CN" altLang="en-US" sz="10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股东出资纠纷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民事案件</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民事二审上诉人</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民事二审</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000" b="1">
                          <a:solidFill>
                            <a:srgbClr val="000000"/>
                          </a:solidFill>
                          <a:latin typeface="仿宋" panose="02010609060101010101" charset="-122"/>
                          <a:ea typeface="仿宋" panose="02010609060101010101" charset="-122"/>
                        </a:rPr>
                        <a:t>2023-07-27</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新疆维吾尔自治区巴音郭楞蒙古自治州中级人民法院</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724535">
                <a:tc>
                  <a:txBody>
                    <a:bodyPr/>
                    <a:p>
                      <a:pPr indent="0" algn="ctr">
                        <a:buNone/>
                      </a:pPr>
                      <a:r>
                        <a:rPr lang="en-US" sz="1000" b="1">
                          <a:solidFill>
                            <a:srgbClr val="000000"/>
                          </a:solidFill>
                          <a:latin typeface="仿宋" panose="02010609060101010101" charset="-122"/>
                          <a:ea typeface="仿宋" panose="02010609060101010101" charset="-122"/>
                        </a:rPr>
                        <a:t>2</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彭某与和静县科克乌苏水电开发有限责任公司相关与公司有关的纠纷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cs typeface="仿宋" panose="02010609060101010101" charset="-122"/>
                        </a:rPr>
                        <a:t>（2022）新2827民初283号</a:t>
                      </a:r>
                      <a:endParaRPr lang="zh-CN" altLang="en-US" sz="10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与公司有关的纠纷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民事案件</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民事一审被告</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民事一审</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000" b="1">
                          <a:solidFill>
                            <a:srgbClr val="000000"/>
                          </a:solidFill>
                          <a:latin typeface="仿宋" panose="02010609060101010101" charset="-122"/>
                          <a:ea typeface="仿宋" panose="02010609060101010101" charset="-122"/>
                        </a:rPr>
                        <a:t>2023-02-28</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和静县人民法院</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724535">
                <a:tc>
                  <a:txBody>
                    <a:bodyPr/>
                    <a:p>
                      <a:pPr indent="0" algn="ctr">
                        <a:buNone/>
                      </a:pPr>
                      <a:r>
                        <a:rPr lang="en-US" sz="1000" b="1">
                          <a:solidFill>
                            <a:srgbClr val="000000"/>
                          </a:solidFill>
                          <a:latin typeface="仿宋" panose="02010609060101010101" charset="-122"/>
                          <a:ea typeface="仿宋" panose="02010609060101010101" charset="-122"/>
                        </a:rPr>
                        <a:t>3</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梅某与和静县科克乌苏水电开发有限责任公司相关股东资格确认纠纷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cs typeface="仿宋" panose="02010609060101010101" charset="-122"/>
                        </a:rPr>
                        <a:t>（2023）新2827民初222号</a:t>
                      </a:r>
                      <a:endParaRPr lang="zh-CN" altLang="en-US" sz="10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股东资格确认纠纷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民事案件</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民事一审被告</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民事一审</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000" b="1">
                          <a:solidFill>
                            <a:srgbClr val="000000"/>
                          </a:solidFill>
                          <a:latin typeface="仿宋" panose="02010609060101010101" charset="-122"/>
                          <a:ea typeface="仿宋" panose="02010609060101010101" charset="-122"/>
                        </a:rPr>
                        <a:t>2023-02-21</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和静县人民法院</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559435">
                <a:tc>
                  <a:txBody>
                    <a:bodyPr/>
                    <a:p>
                      <a:pPr indent="0" algn="ctr">
                        <a:buNone/>
                      </a:pPr>
                      <a:r>
                        <a:rPr lang="en-US" sz="1000" b="1">
                          <a:solidFill>
                            <a:srgbClr val="000000"/>
                          </a:solidFill>
                          <a:latin typeface="仿宋" panose="02010609060101010101" charset="-122"/>
                          <a:ea typeface="仿宋" panose="02010609060101010101" charset="-122"/>
                        </a:rPr>
                        <a:t>4</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温某与和静县科克乌苏水电开发有限责任公司相关劳动争议</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cs typeface="仿宋" panose="02010609060101010101" charset="-122"/>
                        </a:rPr>
                        <a:t>（2019）新2827民初991号、（2020）新2827执248号</a:t>
                      </a:r>
                      <a:endParaRPr lang="zh-CN" altLang="en-US" sz="10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劳动争议</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cs typeface="仿宋" panose="02010609060101010101" charset="-122"/>
                        </a:rPr>
                        <a:t>民事案件,执行案件</a:t>
                      </a:r>
                      <a:endParaRPr lang="zh-CN" altLang="en-US" sz="10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民事一审被告、首次执行被执行人</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首次执行</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000" b="1">
                          <a:solidFill>
                            <a:srgbClr val="000000"/>
                          </a:solidFill>
                          <a:latin typeface="仿宋" panose="02010609060101010101" charset="-122"/>
                          <a:ea typeface="仿宋" panose="02010609060101010101" charset="-122"/>
                        </a:rPr>
                        <a:t>2020-03-12</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和静县人民法院</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890270">
                <a:tc>
                  <a:txBody>
                    <a:bodyPr/>
                    <a:p>
                      <a:pPr indent="0" algn="ctr">
                        <a:buNone/>
                      </a:pPr>
                      <a:r>
                        <a:rPr lang="en-US" sz="1000" b="1">
                          <a:solidFill>
                            <a:srgbClr val="000000"/>
                          </a:solidFill>
                          <a:latin typeface="仿宋" panose="02010609060101010101" charset="-122"/>
                          <a:ea typeface="仿宋" panose="02010609060101010101" charset="-122"/>
                        </a:rPr>
                        <a:t>5</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丽水市蒋氏水电金属构件安装厂与和静县科克乌苏水电开发有限责任公司相关建设工程施工合同纠纷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cs typeface="仿宋" panose="02010609060101010101" charset="-122"/>
                        </a:rPr>
                        <a:t>（2019）新2827民初898号、（2020）新2827执189号</a:t>
                      </a:r>
                      <a:endParaRPr lang="zh-CN" altLang="en-US" sz="10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建设工程施工合同纠纷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cs typeface="仿宋" panose="02010609060101010101" charset="-122"/>
                        </a:rPr>
                        <a:t>民事案件,执行案件</a:t>
                      </a:r>
                      <a:endParaRPr lang="zh-CN" altLang="en-US" sz="10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民事一审被告、首次执行被执行人</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首次执行</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000" b="1">
                          <a:solidFill>
                            <a:srgbClr val="000000"/>
                          </a:solidFill>
                          <a:latin typeface="仿宋" panose="02010609060101010101" charset="-122"/>
                          <a:ea typeface="仿宋" panose="02010609060101010101" charset="-122"/>
                        </a:rPr>
                        <a:t>2020-01-21</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和静县人民法院</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890270">
                <a:tc>
                  <a:txBody>
                    <a:bodyPr/>
                    <a:p>
                      <a:pPr indent="0" algn="ctr">
                        <a:buNone/>
                      </a:pPr>
                      <a:r>
                        <a:rPr lang="en-US" sz="1000" b="1">
                          <a:solidFill>
                            <a:srgbClr val="000000"/>
                          </a:solidFill>
                          <a:latin typeface="仿宋" panose="02010609060101010101" charset="-122"/>
                          <a:ea typeface="仿宋" panose="02010609060101010101" charset="-122"/>
                        </a:rPr>
                        <a:t>6</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和静县科克乌苏水电开发有限责任公司与丽水市蒋氏水电金属构件安装厂相关建设工程施工合同纠纷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cs typeface="仿宋" panose="02010609060101010101" charset="-122"/>
                        </a:rPr>
                        <a:t>（2019）新28民终1765号</a:t>
                      </a:r>
                      <a:endParaRPr lang="zh-CN" altLang="en-US" sz="10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建设工程施工合同纠纷</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民事案件</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民事二审上诉人</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民事二审</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000" b="1">
                          <a:solidFill>
                            <a:srgbClr val="000000"/>
                          </a:solidFill>
                          <a:latin typeface="仿宋" panose="02010609060101010101" charset="-122"/>
                          <a:ea typeface="仿宋" panose="02010609060101010101" charset="-122"/>
                        </a:rPr>
                        <a:t>2019-11-04</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新疆维吾尔自治区巴音郭楞蒙古自治州中级人民法院</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r h="724535">
                <a:tc>
                  <a:txBody>
                    <a:bodyPr/>
                    <a:p>
                      <a:pPr indent="0" algn="ctr">
                        <a:buNone/>
                      </a:pPr>
                      <a:r>
                        <a:rPr lang="en-US" sz="1000" b="1">
                          <a:solidFill>
                            <a:srgbClr val="000000"/>
                          </a:solidFill>
                          <a:latin typeface="仿宋" panose="02010609060101010101" charset="-122"/>
                          <a:ea typeface="仿宋" panose="02010609060101010101" charset="-122"/>
                        </a:rPr>
                        <a:t>7</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丽水市蒋氏水电金属构件安装厂与和静县科克乌苏水电开发有限责任公司相关案件</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cs typeface="仿宋" panose="02010609060101010101" charset="-122"/>
                        </a:rPr>
                        <a:t>（2019）新2827财保27号</a:t>
                      </a:r>
                      <a:endParaRPr lang="zh-CN" altLang="en-US" sz="1000" b="1">
                        <a:solidFill>
                          <a:srgbClr val="000000"/>
                        </a:solidFill>
                        <a:latin typeface="仿宋" panose="02010609060101010101" charset="-122"/>
                        <a:ea typeface="仿宋" panose="02010609060101010101" charset="-122"/>
                        <a:cs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000" b="1">
                          <a:solidFill>
                            <a:srgbClr val="000000"/>
                          </a:solidFill>
                          <a:latin typeface="仿宋" panose="02010609060101010101" charset="-122"/>
                          <a:ea typeface="仿宋" panose="02010609060101010101" charset="-122"/>
                        </a:rPr>
                        <a:t>-</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非诉保全审查案件</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非诉财产保全审查被告</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非诉财产保全审查</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en-US" sz="1000" b="1">
                          <a:solidFill>
                            <a:srgbClr val="000000"/>
                          </a:solidFill>
                          <a:latin typeface="仿宋" panose="02010609060101010101" charset="-122"/>
                          <a:ea typeface="仿宋" panose="02010609060101010101" charset="-122"/>
                        </a:rPr>
                        <a:t>2019-06-25</a:t>
                      </a:r>
                      <a:endParaRPr lang="en-US"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indent="0" algn="ctr">
                        <a:buNone/>
                      </a:pPr>
                      <a:r>
                        <a:rPr lang="zh-CN" sz="1000" b="1">
                          <a:solidFill>
                            <a:srgbClr val="000000"/>
                          </a:solidFill>
                          <a:latin typeface="仿宋" panose="02010609060101010101" charset="-122"/>
                          <a:ea typeface="仿宋" panose="02010609060101010101" charset="-122"/>
                        </a:rPr>
                        <a:t>和静县人民法院</a:t>
                      </a:r>
                      <a:endParaRPr lang="zh-CN" altLang="en-US" sz="1000" b="1">
                        <a:solidFill>
                          <a:srgbClr val="000000"/>
                        </a:solidFill>
                        <a:latin typeface="仿宋" panose="02010609060101010101" charset="-122"/>
                        <a:ea typeface="仿宋" panose="02010609060101010101" charset="-122"/>
                      </a:endParaRPr>
                    </a:p>
                  </a:txBody>
                  <a:tcPr marL="12700" marR="12700" marT="12700" vert="horz"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sp>
        <p:nvSpPr>
          <p:cNvPr id="10" name="文本框 9"/>
          <p:cNvSpPr txBox="1"/>
          <p:nvPr/>
        </p:nvSpPr>
        <p:spPr>
          <a:xfrm>
            <a:off x="538480" y="299085"/>
            <a:ext cx="2272030" cy="398780"/>
          </a:xfrm>
          <a:prstGeom prst="rect">
            <a:avLst/>
          </a:prstGeom>
          <a:solidFill>
            <a:schemeClr val="accent1"/>
          </a:solidFill>
          <a:effectLst>
            <a:outerShdw dist="63500" dir="2700000" algn="tl" rotWithShape="0">
              <a:schemeClr val="accent1">
                <a:alpha val="40000"/>
              </a:schemeClr>
            </a:outerShdw>
          </a:effectLst>
        </p:spPr>
        <p:txBody>
          <a:bodyPr wrap="square" rtlCol="0" anchor="t">
            <a:spAutoFit/>
          </a:bodyPr>
          <a:p>
            <a:pPr>
              <a:lnSpc>
                <a:spcPct val="100000"/>
              </a:lnSpc>
              <a:buClrTx/>
              <a:buSzTx/>
              <a:buFontTx/>
            </a:pP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4</a:t>
            </a:r>
            <a:r>
              <a:rPr lang="zh-CN" altLang="en-US"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a:t>
            </a:r>
            <a:r>
              <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rPr>
              <a:t>电站业主概况</a:t>
            </a:r>
            <a:endParaRPr lang="en-US" altLang="zh-CN" sz="2000">
              <a:solidFill>
                <a:schemeClr val="bg1"/>
              </a:solidFill>
              <a:latin typeface="汉仪雅酷黑简" panose="00020600040101010101" charset="-122"/>
              <a:ea typeface="汉仪雅酷黑简" panose="00020600040101010101" charset="-122"/>
              <a:cs typeface="汉仪雅酷黑简" panose="00020600040101010101" charset="-122"/>
              <a:sym typeface="+mn-ea"/>
            </a:endParaRPr>
          </a:p>
        </p:txBody>
      </p:sp>
      <p:sp>
        <p:nvSpPr>
          <p:cNvPr id="3" name="文本框 2"/>
          <p:cNvSpPr txBox="1"/>
          <p:nvPr/>
        </p:nvSpPr>
        <p:spPr>
          <a:xfrm>
            <a:off x="4956175" y="697865"/>
            <a:ext cx="2279650" cy="421005"/>
          </a:xfrm>
          <a:prstGeom prst="rect">
            <a:avLst/>
          </a:prstGeom>
          <a:noFill/>
        </p:spPr>
        <p:txBody>
          <a:bodyPr wrap="square" rtlCol="0">
            <a:noAutofit/>
          </a:bodyPr>
          <a:p>
            <a:r>
              <a:rPr lang="zh-CN" altLang="en-US" b="1"/>
              <a:t>企</a:t>
            </a:r>
            <a:r>
              <a:rPr lang="en-US" altLang="zh-CN" b="1"/>
              <a:t> </a:t>
            </a:r>
            <a:r>
              <a:rPr lang="zh-CN" altLang="en-US" b="1"/>
              <a:t>业</a:t>
            </a:r>
            <a:r>
              <a:rPr lang="en-US" altLang="zh-CN" b="1"/>
              <a:t> </a:t>
            </a:r>
            <a:r>
              <a:rPr lang="zh-CN" altLang="en-US" b="1"/>
              <a:t>司</a:t>
            </a:r>
            <a:r>
              <a:rPr lang="en-US" altLang="zh-CN" b="1"/>
              <a:t> </a:t>
            </a:r>
            <a:r>
              <a:rPr lang="zh-CN" altLang="en-US" b="1"/>
              <a:t>法</a:t>
            </a:r>
            <a:r>
              <a:rPr lang="en-US" altLang="zh-CN" b="1"/>
              <a:t> </a:t>
            </a:r>
            <a:r>
              <a:rPr lang="zh-CN" altLang="en-US" b="1"/>
              <a:t>案</a:t>
            </a:r>
            <a:r>
              <a:rPr lang="en-US" altLang="zh-CN" b="1"/>
              <a:t> </a:t>
            </a:r>
            <a:r>
              <a:rPr lang="zh-CN" altLang="en-US" b="1"/>
              <a:t>件</a:t>
            </a:r>
            <a:endParaRPr lang="zh-CN" altLang="en-US" b="1"/>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grpSp>
        <p:nvGrpSpPr>
          <p:cNvPr id="20" name="组合 19"/>
          <p:cNvGrpSpPr/>
          <p:nvPr/>
        </p:nvGrpSpPr>
        <p:grpSpPr>
          <a:xfrm>
            <a:off x="2033905" y="1088390"/>
            <a:ext cx="8128734" cy="4682490"/>
            <a:chOff x="3778" y="2049"/>
            <a:chExt cx="11645" cy="6704"/>
          </a:xfrm>
        </p:grpSpPr>
        <p:sp>
          <p:nvSpPr>
            <p:cNvPr id="5" name="矩形 4"/>
            <p:cNvSpPr/>
            <p:nvPr/>
          </p:nvSpPr>
          <p:spPr>
            <a:xfrm>
              <a:off x="3778" y="2049"/>
              <a:ext cx="11645" cy="6704"/>
            </a:xfrm>
            <a:prstGeom prst="rect">
              <a:avLst/>
            </a:prstGeom>
            <a:solidFill>
              <a:schemeClr val="bg1"/>
            </a:solidFill>
            <a:ln>
              <a:noFill/>
            </a:ln>
            <a:effectLst>
              <a:outerShdw blurRad="63500" sx="102000" sy="102000" algn="c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思源黑体 CN Medium" panose="02010600030101010101" charset="-122"/>
              </a:endParaRPr>
            </a:p>
          </p:txBody>
        </p:sp>
        <p:cxnSp>
          <p:nvCxnSpPr>
            <p:cNvPr id="4" name="直接连接符 3"/>
            <p:cNvCxnSpPr/>
            <p:nvPr/>
          </p:nvCxnSpPr>
          <p:spPr>
            <a:xfrm>
              <a:off x="5552" y="3264"/>
              <a:ext cx="8384" cy="16"/>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554" y="3922"/>
              <a:ext cx="8285" cy="2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9600">
                  <a:solidFill>
                    <a:schemeClr val="accent1"/>
                  </a:solidFill>
                  <a:latin typeface="汉仪雅酷黑简" panose="00020600040101010101" charset="-122"/>
                  <a:ea typeface="汉仪雅酷黑简" panose="00020600040101010101" charset="-122"/>
                  <a:cs typeface="思源黑体 CN Medium" panose="02010600030101010101" charset="-122"/>
                </a:rPr>
                <a:t>谢谢观看</a:t>
              </a:r>
              <a:endParaRPr lang="zh-CN" altLang="en-US" sz="9600">
                <a:solidFill>
                  <a:schemeClr val="accent1"/>
                </a:solidFill>
                <a:latin typeface="汉仪雅酷黑简" panose="00020600040101010101" charset="-122"/>
                <a:ea typeface="汉仪雅酷黑简" panose="00020600040101010101" charset="-122"/>
                <a:cs typeface="思源黑体 CN Medium" panose="02010600030101010101" charset="-122"/>
              </a:endParaRPr>
            </a:p>
          </p:txBody>
        </p:sp>
        <p:cxnSp>
          <p:nvCxnSpPr>
            <p:cNvPr id="17" name="直接连接符 16"/>
            <p:cNvCxnSpPr/>
            <p:nvPr/>
          </p:nvCxnSpPr>
          <p:spPr>
            <a:xfrm>
              <a:off x="5456" y="7215"/>
              <a:ext cx="8384" cy="16"/>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8196" y="2761"/>
              <a:ext cx="3107" cy="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a:solidFill>
                    <a:schemeClr val="accent1"/>
                  </a:solidFill>
                  <a:latin typeface="汉仪雅酷黑简" panose="00020600040101010101" charset="-122"/>
                  <a:ea typeface="汉仪雅酷黑简" panose="00020600040101010101" charset="-122"/>
                  <a:cs typeface="思源黑体 CN Medium" panose="02010600030101010101" charset="-122"/>
                </a:rPr>
                <a:t>2024</a:t>
              </a:r>
              <a:endParaRPr lang="en-US" altLang="zh-CN" sz="4400">
                <a:solidFill>
                  <a:schemeClr val="accent1"/>
                </a:solidFill>
                <a:latin typeface="汉仪雅酷黑简" panose="00020600040101010101" charset="-122"/>
                <a:ea typeface="汉仪雅酷黑简" panose="00020600040101010101" charset="-122"/>
                <a:cs typeface="思源黑体 CN Medium" panose="02010600030101010101" charset="-122"/>
              </a:endParaRPr>
            </a:p>
          </p:txBody>
        </p:sp>
      </p:grpSp>
      <p:sp>
        <p:nvSpPr>
          <p:cNvPr id="10" name="任意多边形 9"/>
          <p:cNvSpPr/>
          <p:nvPr/>
        </p:nvSpPr>
        <p:spPr>
          <a:xfrm>
            <a:off x="0" y="635"/>
            <a:ext cx="12192000" cy="6857365"/>
          </a:xfrm>
          <a:custGeom>
            <a:avLst/>
            <a:gdLst/>
            <a:ahLst/>
            <a:cxnLst>
              <a:cxn ang="3">
                <a:pos x="hc" y="t"/>
              </a:cxn>
              <a:cxn ang="cd2">
                <a:pos x="l" y="vc"/>
              </a:cxn>
              <a:cxn ang="cd4">
                <a:pos x="hc" y="b"/>
              </a:cxn>
              <a:cxn ang="0">
                <a:pos x="r" y="vc"/>
              </a:cxn>
            </a:cxnLst>
            <a:rect l="l" t="t" r="r" b="b"/>
            <a:pathLst>
              <a:path w="19200" h="10799">
                <a:moveTo>
                  <a:pt x="194" y="196"/>
                </a:moveTo>
                <a:lnTo>
                  <a:pt x="194" y="10614"/>
                </a:lnTo>
                <a:lnTo>
                  <a:pt x="19008" y="10614"/>
                </a:lnTo>
                <a:lnTo>
                  <a:pt x="19008" y="196"/>
                </a:lnTo>
                <a:lnTo>
                  <a:pt x="194" y="196"/>
                </a:lnTo>
                <a:close/>
                <a:moveTo>
                  <a:pt x="0" y="0"/>
                </a:moveTo>
                <a:lnTo>
                  <a:pt x="19200" y="0"/>
                </a:lnTo>
                <a:lnTo>
                  <a:pt x="19200" y="10799"/>
                </a:lnTo>
                <a:lnTo>
                  <a:pt x="0" y="10799"/>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思源黑体 CN Medium" panose="02010600030101010101" charset="-122"/>
            </a:endParaRPr>
          </a:p>
        </p:txBody>
      </p:sp>
      <p:pic>
        <p:nvPicPr>
          <p:cNvPr id="6" name="图片 5" descr="c5e7d2d5764ac320bc679e6d0e9000b"/>
          <p:cNvPicPr>
            <a:picLocks noChangeAspect="1"/>
          </p:cNvPicPr>
          <p:nvPr/>
        </p:nvPicPr>
        <p:blipFill>
          <a:blip r:embed="rId2"/>
          <a:stretch>
            <a:fillRect/>
          </a:stretch>
        </p:blipFill>
        <p:spPr>
          <a:xfrm>
            <a:off x="2034540" y="1131570"/>
            <a:ext cx="1697990" cy="746125"/>
          </a:xfrm>
          <a:prstGeom prst="rect">
            <a:avLst/>
          </a:prstGeom>
        </p:spPr>
      </p:pic>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458.45,&quot;left&quot;:498.15,&quot;top&quot;:121.95,&quot;width&quot;:449.45}"/>
</p:tagLst>
</file>

<file path=ppt/tags/tag65.xml><?xml version="1.0" encoding="utf-8"?>
<p:tagLst xmlns:p="http://schemas.openxmlformats.org/presentationml/2006/main">
  <p:tag name="KSO_WM_DIAGRAM_VIRTUALLY_FRAME" val="{&quot;height&quot;:458.45,&quot;left&quot;:498.15,&quot;top&quot;:121.95,&quot;width&quot;:449.45}"/>
</p:tagLst>
</file>

<file path=ppt/tags/tag66.xml><?xml version="1.0" encoding="utf-8"?>
<p:tagLst xmlns:p="http://schemas.openxmlformats.org/presentationml/2006/main">
  <p:tag name="KSO_WM_DIAGRAM_VIRTUALLY_FRAME" val="{&quot;height&quot;:458.45,&quot;left&quot;:498.15,&quot;top&quot;:121.95,&quot;width&quot;:449.45}"/>
</p:tagLst>
</file>

<file path=ppt/tags/tag67.xml><?xml version="1.0" encoding="utf-8"?>
<p:tagLst xmlns:p="http://schemas.openxmlformats.org/presentationml/2006/main">
  <p:tag name="KSO_WM_DIAGRAM_VIRTUALLY_FRAME" val="{&quot;height&quot;:458.45,&quot;left&quot;:498.15,&quot;top&quot;:121.95,&quot;width&quot;:449.45}"/>
</p:tagLst>
</file>

<file path=ppt/tags/tag68.xml><?xml version="1.0" encoding="utf-8"?>
<p:tagLst xmlns:p="http://schemas.openxmlformats.org/presentationml/2006/main">
  <p:tag name="KSO_WM_DIAGRAM_VIRTUALLY_FRAME" val="{&quot;height&quot;:458.45,&quot;left&quot;:491.3,&quot;top&quot;:49.05,&quot;width&quot;:397.7}"/>
</p:tagLst>
</file>

<file path=ppt/tags/tag69.xml><?xml version="1.0" encoding="utf-8"?>
<p:tagLst xmlns:p="http://schemas.openxmlformats.org/presentationml/2006/main">
  <p:tag name="KSO_WM_DIAGRAM_VIRTUALLY_FRAME" val="{&quot;height&quot;:458.45,&quot;left&quot;:498.15,&quot;top&quot;:121.95,&quot;width&quot;:449.45}"/>
</p:tagLst>
</file>

<file path=ppt/tags/tag70.xml><?xml version="1.0" encoding="utf-8"?>
<p:tagLst xmlns:p="http://schemas.openxmlformats.org/presentationml/2006/main">
  <p:tag name="KSO_WM_DIAGRAM_VIRTUALLY_FRAME" val="{&quot;height&quot;:458.45,&quot;left&quot;:498.15,&quot;top&quot;:121.95,&quot;width&quot;:449.45}"/>
</p:tagLst>
</file>

<file path=ppt/tags/tag71.xml><?xml version="1.0" encoding="utf-8"?>
<p:tagLst xmlns:p="http://schemas.openxmlformats.org/presentationml/2006/main">
  <p:tag name="KSO_WM_DIAGRAM_VIRTUALLY_FRAME" val="{&quot;height&quot;:458.45,&quot;left&quot;:498.15,&quot;top&quot;:121.95,&quot;width&quot;:449.45}"/>
</p:tagLst>
</file>

<file path=ppt/tags/tag72.xml><?xml version="1.0" encoding="utf-8"?>
<p:tagLst xmlns:p="http://schemas.openxmlformats.org/presentationml/2006/main">
  <p:tag name="KSO_WM_DIAGRAM_VIRTUALLY_FRAME" val="{&quot;height&quot;:458.45,&quot;left&quot;:498.15,&quot;top&quot;:121.95,&quot;width&quot;:449.45}"/>
</p:tagLst>
</file>

<file path=ppt/tags/tag73.xml><?xml version="1.0" encoding="utf-8"?>
<p:tagLst xmlns:p="http://schemas.openxmlformats.org/presentationml/2006/main">
  <p:tag name="KSO_WM_DIAGRAM_VIRTUALLY_FRAME" val="{&quot;height&quot;:458.45,&quot;left&quot;:498.15,&quot;top&quot;:121.95,&quot;width&quot;:449.45}"/>
</p:tagLst>
</file>

<file path=ppt/tags/tag74.xml><?xml version="1.0" encoding="utf-8"?>
<p:tagLst xmlns:p="http://schemas.openxmlformats.org/presentationml/2006/main">
  <p:tag name="KSO_WM_DIAGRAM_VIRTUALLY_FRAME" val="{&quot;height&quot;:458.45,&quot;left&quot;:498.15,&quot;top&quot;:121.95,&quot;width&quot;:449.45}"/>
</p:tagLst>
</file>

<file path=ppt/tags/tag7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p="http://schemas.openxmlformats.org/presentationml/2006/main">
  <p:tag name="TABLE_ENDDRAG_ORIGIN_RECT" val="899*313"/>
  <p:tag name="TABLE_ENDDRAG_RECT" val="26*45*899*313"/>
</p:tagLst>
</file>

<file path=ppt/tags/tag8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p="http://schemas.openxmlformats.org/presentationml/2006/main">
  <p:tag name="TABLE_ENDDRAG_ORIGIN_RECT" val="876*214"/>
  <p:tag name="TABLE_ENDDRAG_RECT" val="42*54*876*215"/>
</p:tagLst>
</file>

<file path=ppt/tags/tag8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p="http://schemas.openxmlformats.org/presentationml/2006/main">
  <p:tag name="TABLE_ENDDRAG_ORIGIN_RECT" val="886*284"/>
  <p:tag name="TABLE_ENDDRAG_RECT" val="42*84*886*284"/>
</p:tagLst>
</file>

<file path=ppt/tags/tag8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7.xml><?xml version="1.0" encoding="utf-8"?>
<p:tagLst xmlns:p="http://schemas.openxmlformats.org/presentationml/2006/main">
  <p:tag name="TABLE_ENDDRAG_ORIGIN_RECT" val="675*236"/>
  <p:tag name="TABLE_ENDDRAG_RECT" val="51*219*675*236"/>
</p:tagLst>
</file>

<file path=ppt/tags/tag8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p="http://schemas.openxmlformats.org/presentationml/2006/main">
  <p:tag name="TABLE_ENDDRAG_ORIGIN_RECT" val="898*284"/>
  <p:tag name="TABLE_ENDDRAG_RECT" val="42*84*898*284"/>
</p:tagLst>
</file>

<file path=ppt/tags/tag9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2.xml><?xml version="1.0" encoding="utf-8"?>
<p:tagLst xmlns:p="http://schemas.openxmlformats.org/presentationml/2006/main">
  <p:tag name="TABLE_ENDDRAG_ORIGIN_RECT" val="857*372"/>
  <p:tag name="TABLE_ENDDRAG_RECT" val="42*93*857*372"/>
</p:tagLst>
</file>

<file path=ppt/tags/tag9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4.xml><?xml version="1.0" encoding="utf-8"?>
<p:tagLst xmlns:p="http://schemas.openxmlformats.org/presentationml/2006/main">
  <p:tag name="TABLE_ENDDRAG_ORIGIN_RECT" val="898*89"/>
  <p:tag name="TABLE_ENDDRAG_RECT" val="42*85*898*89"/>
</p:tagLst>
</file>

<file path=ppt/tags/tag95.xml><?xml version="1.0" encoding="utf-8"?>
<p:tagLst xmlns:p="http://schemas.openxmlformats.org/presentationml/2006/main">
  <p:tag name="TABLE_ENDDRAG_ORIGIN_RECT" val="898*173"/>
  <p:tag name="TABLE_ENDDRAG_RECT" val="42*186*898*173"/>
</p:tagLst>
</file>

<file path=ppt/tags/tag9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7.xml><?xml version="1.0" encoding="utf-8"?>
<p:tagLst xmlns:p="http://schemas.openxmlformats.org/presentationml/2006/main">
  <p:tag name="TABLE_ENDDRAG_ORIGIN_RECT" val="906*374"/>
  <p:tag name="TABLE_ENDDRAG_RECT" val="42*149*907*374"/>
</p:tagLst>
</file>

<file path=ppt/tags/tag9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1.xml><?xml version="1.0" encoding="utf-8"?>
<p:tagLst xmlns:p="http://schemas.openxmlformats.org/presentationml/2006/main">
  <p:tag name="TABLE_ENDDRAG_ORIGIN_RECT" val="455*164"/>
  <p:tag name="TABLE_ENDDRAG_RECT" val="24*86*455*164"/>
</p:tagLst>
</file>

<file path=ppt/tags/tag10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3.xml><?xml version="1.0" encoding="utf-8"?>
<p:tagLst xmlns:p="http://schemas.openxmlformats.org/presentationml/2006/main">
  <p:tag name="TABLE_ENDDRAG_ORIGIN_RECT" val="874*132"/>
  <p:tag name="TABLE_ENDDRAG_RECT" val="38*101*874*132"/>
</p:tagLst>
</file>

<file path=ppt/tags/tag10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7.xml><?xml version="1.0" encoding="utf-8"?>
<p:tagLst xmlns:p="http://schemas.openxmlformats.org/presentationml/2006/main">
  <p:tag name="TABLE_ENDDRAG_ORIGIN_RECT" val="281*392"/>
  <p:tag name="TABLE_ENDDRAG_RECT" val="21*91*281*392"/>
</p:tagLst>
</file>

<file path=ppt/tags/tag10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2.xml><?xml version="1.0" encoding="utf-8"?>
<p:tagLst xmlns:p="http://schemas.openxmlformats.org/presentationml/2006/main">
  <p:tag name="TABLE_ENDDRAG_ORIGIN_RECT" val="855*166"/>
  <p:tag name="TABLE_ENDDRAG_RECT" val="42*75*855*166"/>
</p:tagLst>
</file>

<file path=ppt/tags/tag11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4.xml><?xml version="1.0" encoding="utf-8"?>
<p:tagLst xmlns:p="http://schemas.openxmlformats.org/presentationml/2006/main">
  <p:tag name="TABLE_ENDDRAG_ORIGIN_RECT" val="839*96"/>
  <p:tag name="TABLE_ENDDRAG_RECT" val="48*173*839*96"/>
</p:tagLst>
</file>

<file path=ppt/tags/tag11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7.xml><?xml version="1.0" encoding="utf-8"?>
<p:tagLst xmlns:p="http://schemas.openxmlformats.org/presentationml/2006/main">
  <p:tag name="TABLE_ENDDRAG_ORIGIN_RECT" val="855*385"/>
  <p:tag name="TABLE_ENDDRAG_RECT" val="48*83*855*385"/>
</p:tagLst>
</file>

<file path=ppt/tags/tag11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9.xml><?xml version="1.0" encoding="utf-8"?>
<p:tagLst xmlns:p="http://schemas.openxmlformats.org/presentationml/2006/main">
  <p:tag name="TABLE_ENDDRAG_ORIGIN_RECT" val="914*430"/>
  <p:tag name="TABLE_ENDDRAG_RECT" val="26*91*914*430"/>
</p:tagLst>
</file>

<file path=ppt/tags/tag12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2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22.xml><?xml version="1.0" encoding="utf-8"?>
<p:tagLst xmlns:p="http://schemas.openxmlformats.org/presentationml/2006/main">
  <p:tag name="KSO_WPP_MARK_KEY" val="6ca11aba-624e-40a1-89ca-9221d7262aca"/>
  <p:tag name="COMMONDATA" val="eyJjb3VudCI6MiwiaGRpZCI6IjhjYmNhYTY0YTc3ZTQzMzAzZmM4NDQzNzlhZWUyMDQxIiwidXNlckNvdW50IjoyfQ=="/>
  <p:tag name="commondata" val="eyJjb3VudCI6MywiaGRpZCI6IjQ4NzEzOTY2MDAyZWRkMWY0YTcyZTViM2ZmYTg1MTE4IiwidXNlckNvdW50Ijox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思源黑体 CN Medium"/>
        <a:ea typeface="思源黑体 CN Medium"/>
        <a:cs typeface=""/>
      </a:majorFont>
      <a:minorFont>
        <a:latin typeface="思源黑体 CN Medium"/>
        <a:ea typeface="思源黑体 CN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黑体 CN Medium"/>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Medium"/>
        <a:ea typeface=""/>
        <a:cs typeface=""/>
        <a:font script="Jpan" typeface="ＭＳ Ｐゴシック"/>
        <a:font script="Hang" typeface="맑은 고딕"/>
        <a:font script="Hans" typeface="思源黑体 CN Medium"/>
        <a:font script="Hant" typeface="新細明體"/>
        <a:font script="Arab" typeface="思源黑体 CN Medium"/>
        <a:font script="Hebr" typeface="思源黑体 CN Medium"/>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Medium"/>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黑体 CN Medium"/>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Medium"/>
        <a:ea typeface=""/>
        <a:cs typeface=""/>
        <a:font script="Jpan" typeface="ＭＳ Ｐゴシック"/>
        <a:font script="Hang" typeface="맑은 고딕"/>
        <a:font script="Hans" typeface="思源黑体 CN Medium"/>
        <a:font script="Hant" typeface="新細明體"/>
        <a:font script="Arab" typeface="思源黑体 CN Medium"/>
        <a:font script="Hebr" typeface="思源黑体 CN Medium"/>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Medium"/>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10841</Words>
  <Application>WPS 演示</Application>
  <PresentationFormat>宽屏</PresentationFormat>
  <Paragraphs>2116</Paragraphs>
  <Slides>32</Slides>
  <Notes>0</Notes>
  <HiddenSlides>1</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32</vt:i4>
      </vt:variant>
    </vt:vector>
  </HeadingPairs>
  <TitlesOfParts>
    <vt:vector size="46" baseType="lpstr">
      <vt:lpstr>Arial</vt:lpstr>
      <vt:lpstr>宋体</vt:lpstr>
      <vt:lpstr>Wingdings</vt:lpstr>
      <vt:lpstr>思源黑体 CN Medium</vt:lpstr>
      <vt:lpstr>Wingdings</vt:lpstr>
      <vt:lpstr>汉仪雅酷黑简</vt:lpstr>
      <vt:lpstr>仿宋</vt:lpstr>
      <vt:lpstr>黑体</vt:lpstr>
      <vt:lpstr>仿宋</vt:lpstr>
      <vt:lpstr>Arial</vt:lpstr>
      <vt:lpstr>Arial</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荷笠带斜阳</cp:lastModifiedBy>
  <cp:revision>393</cp:revision>
  <dcterms:created xsi:type="dcterms:W3CDTF">2019-06-19T02:08:00Z</dcterms:created>
  <dcterms:modified xsi:type="dcterms:W3CDTF">2024-08-26T01:50:28Z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2052-12.1.0.17857</vt:lpwstr>
  </property>
  <property fmtid="{D5CDD505-2E9C-101B-9397-08002B2CF9AE}" pid="3" name="ICV">
    <vt:lpwstr>6F89B0641AD543DFAD6D57ED8B86A5DF_12</vt:lpwstr>
  </property>
  <property fmtid="{D5CDD505-2E9C-101B-9397-08002B2CF9AE}" pid="4" name="KSOTemplateUUID">
    <vt:lpwstr>v1.0_mb_zeG3Uddaex2Wdb9F2Q9z3Q==</vt:lpwstr>
  </property>
</Properties>
</file>