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66" y="2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E832D7-D486-37FF-151C-619C04B7638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2C08430-A972-674A-033F-E9CA1DA42F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64F30DEF-B49F-1A09-DBED-B1BE76674198}"/>
              </a:ext>
            </a:extLst>
          </p:cNvPr>
          <p:cNvSpPr>
            <a:spLocks noGrp="1"/>
          </p:cNvSpPr>
          <p:nvPr>
            <p:ph type="dt" sz="half" idx="10"/>
          </p:nvPr>
        </p:nvSpPr>
        <p:spPr/>
        <p:txBody>
          <a:bodyPr/>
          <a:lstStyle/>
          <a:p>
            <a:fld id="{5516DD4D-9EC7-4F1D-9564-B22DC286FDFC}" type="datetimeFigureOut">
              <a:rPr lang="zh-CN" altLang="en-US" smtClean="0"/>
              <a:t>2024/6/3</a:t>
            </a:fld>
            <a:endParaRPr lang="zh-CN" altLang="en-US"/>
          </a:p>
        </p:txBody>
      </p:sp>
      <p:sp>
        <p:nvSpPr>
          <p:cNvPr id="5" name="页脚占位符 4">
            <a:extLst>
              <a:ext uri="{FF2B5EF4-FFF2-40B4-BE49-F238E27FC236}">
                <a16:creationId xmlns:a16="http://schemas.microsoft.com/office/drawing/2014/main" id="{DF4693C1-4820-F449-B8A9-C1329CC72F1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051BD4F-B9A5-AAC6-F33A-3EBEA52ED15B}"/>
              </a:ext>
            </a:extLst>
          </p:cNvPr>
          <p:cNvSpPr>
            <a:spLocks noGrp="1"/>
          </p:cNvSpPr>
          <p:nvPr>
            <p:ph type="sldNum" sz="quarter" idx="12"/>
          </p:nvPr>
        </p:nvSpPr>
        <p:spPr/>
        <p:txBody>
          <a:bodyPr/>
          <a:lstStyle/>
          <a:p>
            <a:fld id="{572E06F5-03D7-45C0-8A49-E422A7AA2FFA}" type="slidenum">
              <a:rPr lang="zh-CN" altLang="en-US" smtClean="0"/>
              <a:t>‹#›</a:t>
            </a:fld>
            <a:endParaRPr lang="zh-CN" altLang="en-US"/>
          </a:p>
        </p:txBody>
      </p:sp>
    </p:spTree>
    <p:extLst>
      <p:ext uri="{BB962C8B-B14F-4D97-AF65-F5344CB8AC3E}">
        <p14:creationId xmlns:p14="http://schemas.microsoft.com/office/powerpoint/2010/main" val="3075097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D09057-BC3B-1A8D-4C8B-1DEE22C58A0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0C2B38D-8F33-4AB1-E789-912C5D2A8E03}"/>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63B6313-CDE8-62EB-27A0-01546A612DA4}"/>
              </a:ext>
            </a:extLst>
          </p:cNvPr>
          <p:cNvSpPr>
            <a:spLocks noGrp="1"/>
          </p:cNvSpPr>
          <p:nvPr>
            <p:ph type="dt" sz="half" idx="10"/>
          </p:nvPr>
        </p:nvSpPr>
        <p:spPr/>
        <p:txBody>
          <a:bodyPr/>
          <a:lstStyle/>
          <a:p>
            <a:fld id="{5516DD4D-9EC7-4F1D-9564-B22DC286FDFC}" type="datetimeFigureOut">
              <a:rPr lang="zh-CN" altLang="en-US" smtClean="0"/>
              <a:t>2024/6/3</a:t>
            </a:fld>
            <a:endParaRPr lang="zh-CN" altLang="en-US"/>
          </a:p>
        </p:txBody>
      </p:sp>
      <p:sp>
        <p:nvSpPr>
          <p:cNvPr id="5" name="页脚占位符 4">
            <a:extLst>
              <a:ext uri="{FF2B5EF4-FFF2-40B4-BE49-F238E27FC236}">
                <a16:creationId xmlns:a16="http://schemas.microsoft.com/office/drawing/2014/main" id="{57DEBF51-EFD6-D4E2-3DC9-CC30D63F962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921819A-CC95-1FAB-45D3-AF187B5F4BC0}"/>
              </a:ext>
            </a:extLst>
          </p:cNvPr>
          <p:cNvSpPr>
            <a:spLocks noGrp="1"/>
          </p:cNvSpPr>
          <p:nvPr>
            <p:ph type="sldNum" sz="quarter" idx="12"/>
          </p:nvPr>
        </p:nvSpPr>
        <p:spPr/>
        <p:txBody>
          <a:bodyPr/>
          <a:lstStyle/>
          <a:p>
            <a:fld id="{572E06F5-03D7-45C0-8A49-E422A7AA2FFA}" type="slidenum">
              <a:rPr lang="zh-CN" altLang="en-US" smtClean="0"/>
              <a:t>‹#›</a:t>
            </a:fld>
            <a:endParaRPr lang="zh-CN" altLang="en-US"/>
          </a:p>
        </p:txBody>
      </p:sp>
    </p:spTree>
    <p:extLst>
      <p:ext uri="{BB962C8B-B14F-4D97-AF65-F5344CB8AC3E}">
        <p14:creationId xmlns:p14="http://schemas.microsoft.com/office/powerpoint/2010/main" val="2573759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6EDF79-18B7-548C-E0F9-486D9A6F48A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5205607E-7E69-3892-EB6B-1EFDE6D2B5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6D5EFCD-A447-2874-DE2E-C938F5E0EEF5}"/>
              </a:ext>
            </a:extLst>
          </p:cNvPr>
          <p:cNvSpPr>
            <a:spLocks noGrp="1"/>
          </p:cNvSpPr>
          <p:nvPr>
            <p:ph type="dt" sz="half" idx="10"/>
          </p:nvPr>
        </p:nvSpPr>
        <p:spPr/>
        <p:txBody>
          <a:bodyPr/>
          <a:lstStyle/>
          <a:p>
            <a:fld id="{5516DD4D-9EC7-4F1D-9564-B22DC286FDFC}" type="datetimeFigureOut">
              <a:rPr lang="zh-CN" altLang="en-US" smtClean="0"/>
              <a:t>2024/6/3</a:t>
            </a:fld>
            <a:endParaRPr lang="zh-CN" altLang="en-US"/>
          </a:p>
        </p:txBody>
      </p:sp>
      <p:sp>
        <p:nvSpPr>
          <p:cNvPr id="5" name="页脚占位符 4">
            <a:extLst>
              <a:ext uri="{FF2B5EF4-FFF2-40B4-BE49-F238E27FC236}">
                <a16:creationId xmlns:a16="http://schemas.microsoft.com/office/drawing/2014/main" id="{6049275D-142F-113F-2F6E-066C4E9E716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E3515D3-B1A0-5C51-DC12-93276F5FA05C}"/>
              </a:ext>
            </a:extLst>
          </p:cNvPr>
          <p:cNvSpPr>
            <a:spLocks noGrp="1"/>
          </p:cNvSpPr>
          <p:nvPr>
            <p:ph type="sldNum" sz="quarter" idx="12"/>
          </p:nvPr>
        </p:nvSpPr>
        <p:spPr/>
        <p:txBody>
          <a:bodyPr/>
          <a:lstStyle/>
          <a:p>
            <a:fld id="{572E06F5-03D7-45C0-8A49-E422A7AA2FFA}" type="slidenum">
              <a:rPr lang="zh-CN" altLang="en-US" smtClean="0"/>
              <a:t>‹#›</a:t>
            </a:fld>
            <a:endParaRPr lang="zh-CN" altLang="en-US"/>
          </a:p>
        </p:txBody>
      </p:sp>
    </p:spTree>
    <p:extLst>
      <p:ext uri="{BB962C8B-B14F-4D97-AF65-F5344CB8AC3E}">
        <p14:creationId xmlns:p14="http://schemas.microsoft.com/office/powerpoint/2010/main" val="2259291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7FFABA-B0E2-6708-26CA-828FEA1504F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5E3FECD-CBA3-2E84-97D2-80E4FD22FC99}"/>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4601A4C7-40A7-0244-5416-B479BF7102FD}"/>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F5EBCE99-B743-BF83-2B9C-62F364F0557D}"/>
              </a:ext>
            </a:extLst>
          </p:cNvPr>
          <p:cNvSpPr>
            <a:spLocks noGrp="1"/>
          </p:cNvSpPr>
          <p:nvPr>
            <p:ph type="dt" sz="half" idx="10"/>
          </p:nvPr>
        </p:nvSpPr>
        <p:spPr/>
        <p:txBody>
          <a:bodyPr/>
          <a:lstStyle/>
          <a:p>
            <a:fld id="{5516DD4D-9EC7-4F1D-9564-B22DC286FDFC}" type="datetimeFigureOut">
              <a:rPr lang="zh-CN" altLang="en-US" smtClean="0"/>
              <a:t>2024/6/3</a:t>
            </a:fld>
            <a:endParaRPr lang="zh-CN" altLang="en-US"/>
          </a:p>
        </p:txBody>
      </p:sp>
      <p:sp>
        <p:nvSpPr>
          <p:cNvPr id="6" name="页脚占位符 5">
            <a:extLst>
              <a:ext uri="{FF2B5EF4-FFF2-40B4-BE49-F238E27FC236}">
                <a16:creationId xmlns:a16="http://schemas.microsoft.com/office/drawing/2014/main" id="{BFE49329-9EF1-E61D-C262-37FE5838CEC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FAAD109-1325-E1AF-9D42-A332D8C38B40}"/>
              </a:ext>
            </a:extLst>
          </p:cNvPr>
          <p:cNvSpPr>
            <a:spLocks noGrp="1"/>
          </p:cNvSpPr>
          <p:nvPr>
            <p:ph type="sldNum" sz="quarter" idx="12"/>
          </p:nvPr>
        </p:nvSpPr>
        <p:spPr/>
        <p:txBody>
          <a:bodyPr/>
          <a:lstStyle/>
          <a:p>
            <a:fld id="{572E06F5-03D7-45C0-8A49-E422A7AA2FFA}" type="slidenum">
              <a:rPr lang="zh-CN" altLang="en-US" smtClean="0"/>
              <a:t>‹#›</a:t>
            </a:fld>
            <a:endParaRPr lang="zh-CN" altLang="en-US"/>
          </a:p>
        </p:txBody>
      </p:sp>
    </p:spTree>
    <p:extLst>
      <p:ext uri="{BB962C8B-B14F-4D97-AF65-F5344CB8AC3E}">
        <p14:creationId xmlns:p14="http://schemas.microsoft.com/office/powerpoint/2010/main" val="963155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F48E26-9984-DD5F-5C1C-17DF8F37423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3C162BC-4144-CB9C-00DB-2173A4CE23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F3142689-CFE8-1E1F-DF69-EA5399C6890E}"/>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BB41C19-333D-AB9D-9CD2-689329322F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4CE0F092-DCB7-9A10-527F-B94EC0D2033E}"/>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EC168BED-7161-C98E-A4CE-ABB6319B96E3}"/>
              </a:ext>
            </a:extLst>
          </p:cNvPr>
          <p:cNvSpPr>
            <a:spLocks noGrp="1"/>
          </p:cNvSpPr>
          <p:nvPr>
            <p:ph type="dt" sz="half" idx="10"/>
          </p:nvPr>
        </p:nvSpPr>
        <p:spPr/>
        <p:txBody>
          <a:bodyPr/>
          <a:lstStyle/>
          <a:p>
            <a:fld id="{5516DD4D-9EC7-4F1D-9564-B22DC286FDFC}" type="datetimeFigureOut">
              <a:rPr lang="zh-CN" altLang="en-US" smtClean="0"/>
              <a:t>2024/6/3</a:t>
            </a:fld>
            <a:endParaRPr lang="zh-CN" altLang="en-US"/>
          </a:p>
        </p:txBody>
      </p:sp>
      <p:sp>
        <p:nvSpPr>
          <p:cNvPr id="8" name="页脚占位符 7">
            <a:extLst>
              <a:ext uri="{FF2B5EF4-FFF2-40B4-BE49-F238E27FC236}">
                <a16:creationId xmlns:a16="http://schemas.microsoft.com/office/drawing/2014/main" id="{9692C1E6-A406-AD69-06D2-1416C379193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DA5DBFFF-8238-50C0-65F5-4404AA8CFB03}"/>
              </a:ext>
            </a:extLst>
          </p:cNvPr>
          <p:cNvSpPr>
            <a:spLocks noGrp="1"/>
          </p:cNvSpPr>
          <p:nvPr>
            <p:ph type="sldNum" sz="quarter" idx="12"/>
          </p:nvPr>
        </p:nvSpPr>
        <p:spPr/>
        <p:txBody>
          <a:bodyPr/>
          <a:lstStyle/>
          <a:p>
            <a:fld id="{572E06F5-03D7-45C0-8A49-E422A7AA2FFA}" type="slidenum">
              <a:rPr lang="zh-CN" altLang="en-US" smtClean="0"/>
              <a:t>‹#›</a:t>
            </a:fld>
            <a:endParaRPr lang="zh-CN" altLang="en-US"/>
          </a:p>
        </p:txBody>
      </p:sp>
    </p:spTree>
    <p:extLst>
      <p:ext uri="{BB962C8B-B14F-4D97-AF65-F5344CB8AC3E}">
        <p14:creationId xmlns:p14="http://schemas.microsoft.com/office/powerpoint/2010/main" val="1659103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BB7B4A-2140-89E2-B177-F138B05AB7A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E86D7AC-5964-4B8E-35E8-54A15B65C081}"/>
              </a:ext>
            </a:extLst>
          </p:cNvPr>
          <p:cNvSpPr>
            <a:spLocks noGrp="1"/>
          </p:cNvSpPr>
          <p:nvPr>
            <p:ph type="dt" sz="half" idx="10"/>
          </p:nvPr>
        </p:nvSpPr>
        <p:spPr/>
        <p:txBody>
          <a:bodyPr/>
          <a:lstStyle/>
          <a:p>
            <a:fld id="{5516DD4D-9EC7-4F1D-9564-B22DC286FDFC}" type="datetimeFigureOut">
              <a:rPr lang="zh-CN" altLang="en-US" smtClean="0"/>
              <a:t>2024/6/3</a:t>
            </a:fld>
            <a:endParaRPr lang="zh-CN" altLang="en-US"/>
          </a:p>
        </p:txBody>
      </p:sp>
      <p:sp>
        <p:nvSpPr>
          <p:cNvPr id="4" name="页脚占位符 3">
            <a:extLst>
              <a:ext uri="{FF2B5EF4-FFF2-40B4-BE49-F238E27FC236}">
                <a16:creationId xmlns:a16="http://schemas.microsoft.com/office/drawing/2014/main" id="{6C0AEA40-633E-B40A-1818-0B53E85DB69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59A7D14-1E65-330D-2689-952DAAD83728}"/>
              </a:ext>
            </a:extLst>
          </p:cNvPr>
          <p:cNvSpPr>
            <a:spLocks noGrp="1"/>
          </p:cNvSpPr>
          <p:nvPr>
            <p:ph type="sldNum" sz="quarter" idx="12"/>
          </p:nvPr>
        </p:nvSpPr>
        <p:spPr/>
        <p:txBody>
          <a:bodyPr/>
          <a:lstStyle/>
          <a:p>
            <a:fld id="{572E06F5-03D7-45C0-8A49-E422A7AA2FFA}" type="slidenum">
              <a:rPr lang="zh-CN" altLang="en-US" smtClean="0"/>
              <a:t>‹#›</a:t>
            </a:fld>
            <a:endParaRPr lang="zh-CN" altLang="en-US"/>
          </a:p>
        </p:txBody>
      </p:sp>
    </p:spTree>
    <p:extLst>
      <p:ext uri="{BB962C8B-B14F-4D97-AF65-F5344CB8AC3E}">
        <p14:creationId xmlns:p14="http://schemas.microsoft.com/office/powerpoint/2010/main" val="399518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5FB6781-1006-CE00-0C51-F020CF7619A0}"/>
              </a:ext>
            </a:extLst>
          </p:cNvPr>
          <p:cNvSpPr>
            <a:spLocks noGrp="1"/>
          </p:cNvSpPr>
          <p:nvPr>
            <p:ph type="dt" sz="half" idx="10"/>
          </p:nvPr>
        </p:nvSpPr>
        <p:spPr/>
        <p:txBody>
          <a:bodyPr/>
          <a:lstStyle/>
          <a:p>
            <a:fld id="{5516DD4D-9EC7-4F1D-9564-B22DC286FDFC}" type="datetimeFigureOut">
              <a:rPr lang="zh-CN" altLang="en-US" smtClean="0"/>
              <a:t>2024/6/3</a:t>
            </a:fld>
            <a:endParaRPr lang="zh-CN" altLang="en-US"/>
          </a:p>
        </p:txBody>
      </p:sp>
      <p:sp>
        <p:nvSpPr>
          <p:cNvPr id="3" name="页脚占位符 2">
            <a:extLst>
              <a:ext uri="{FF2B5EF4-FFF2-40B4-BE49-F238E27FC236}">
                <a16:creationId xmlns:a16="http://schemas.microsoft.com/office/drawing/2014/main" id="{6AF37E1F-1157-B40D-D768-4FCA3E37CC38}"/>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472E0DB-96DC-343B-CDCE-0F961A752551}"/>
              </a:ext>
            </a:extLst>
          </p:cNvPr>
          <p:cNvSpPr>
            <a:spLocks noGrp="1"/>
          </p:cNvSpPr>
          <p:nvPr>
            <p:ph type="sldNum" sz="quarter" idx="12"/>
          </p:nvPr>
        </p:nvSpPr>
        <p:spPr/>
        <p:txBody>
          <a:bodyPr/>
          <a:lstStyle/>
          <a:p>
            <a:fld id="{572E06F5-03D7-45C0-8A49-E422A7AA2FFA}" type="slidenum">
              <a:rPr lang="zh-CN" altLang="en-US" smtClean="0"/>
              <a:t>‹#›</a:t>
            </a:fld>
            <a:endParaRPr lang="zh-CN" altLang="en-US"/>
          </a:p>
        </p:txBody>
      </p:sp>
    </p:spTree>
    <p:extLst>
      <p:ext uri="{BB962C8B-B14F-4D97-AF65-F5344CB8AC3E}">
        <p14:creationId xmlns:p14="http://schemas.microsoft.com/office/powerpoint/2010/main" val="3174772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DE6080-E16A-4354-2594-C943D4EF046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33B6670-A8B3-25D9-6E42-1D59039A72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A08DE70E-516C-C4F3-5B9A-9E7690721D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E74E4A7-3649-DC5A-BD85-C83C714F4BC8}"/>
              </a:ext>
            </a:extLst>
          </p:cNvPr>
          <p:cNvSpPr>
            <a:spLocks noGrp="1"/>
          </p:cNvSpPr>
          <p:nvPr>
            <p:ph type="dt" sz="half" idx="10"/>
          </p:nvPr>
        </p:nvSpPr>
        <p:spPr/>
        <p:txBody>
          <a:bodyPr/>
          <a:lstStyle/>
          <a:p>
            <a:fld id="{5516DD4D-9EC7-4F1D-9564-B22DC286FDFC}" type="datetimeFigureOut">
              <a:rPr lang="zh-CN" altLang="en-US" smtClean="0"/>
              <a:t>2024/6/3</a:t>
            </a:fld>
            <a:endParaRPr lang="zh-CN" altLang="en-US"/>
          </a:p>
        </p:txBody>
      </p:sp>
      <p:sp>
        <p:nvSpPr>
          <p:cNvPr id="6" name="页脚占位符 5">
            <a:extLst>
              <a:ext uri="{FF2B5EF4-FFF2-40B4-BE49-F238E27FC236}">
                <a16:creationId xmlns:a16="http://schemas.microsoft.com/office/drawing/2014/main" id="{3A572665-E773-DE9D-BB20-8704BA97B9F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E96C15C-8A2C-A1FD-FE93-C08885888433}"/>
              </a:ext>
            </a:extLst>
          </p:cNvPr>
          <p:cNvSpPr>
            <a:spLocks noGrp="1"/>
          </p:cNvSpPr>
          <p:nvPr>
            <p:ph type="sldNum" sz="quarter" idx="12"/>
          </p:nvPr>
        </p:nvSpPr>
        <p:spPr/>
        <p:txBody>
          <a:bodyPr/>
          <a:lstStyle/>
          <a:p>
            <a:fld id="{572E06F5-03D7-45C0-8A49-E422A7AA2FFA}" type="slidenum">
              <a:rPr lang="zh-CN" altLang="en-US" smtClean="0"/>
              <a:t>‹#›</a:t>
            </a:fld>
            <a:endParaRPr lang="zh-CN" altLang="en-US"/>
          </a:p>
        </p:txBody>
      </p:sp>
    </p:spTree>
    <p:extLst>
      <p:ext uri="{BB962C8B-B14F-4D97-AF65-F5344CB8AC3E}">
        <p14:creationId xmlns:p14="http://schemas.microsoft.com/office/powerpoint/2010/main" val="100388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945174-6FD7-05D0-990A-E0F6BCCAD74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67A0B7B-2215-2865-618E-1D80565AC5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744050E2-F17C-5B59-DA50-984CFC5A98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A7A7CFD-A0E3-3DE9-2C6F-43E93995550E}"/>
              </a:ext>
            </a:extLst>
          </p:cNvPr>
          <p:cNvSpPr>
            <a:spLocks noGrp="1"/>
          </p:cNvSpPr>
          <p:nvPr>
            <p:ph type="dt" sz="half" idx="10"/>
          </p:nvPr>
        </p:nvSpPr>
        <p:spPr/>
        <p:txBody>
          <a:bodyPr/>
          <a:lstStyle/>
          <a:p>
            <a:fld id="{5516DD4D-9EC7-4F1D-9564-B22DC286FDFC}" type="datetimeFigureOut">
              <a:rPr lang="zh-CN" altLang="en-US" smtClean="0"/>
              <a:t>2024/6/3</a:t>
            </a:fld>
            <a:endParaRPr lang="zh-CN" altLang="en-US"/>
          </a:p>
        </p:txBody>
      </p:sp>
      <p:sp>
        <p:nvSpPr>
          <p:cNvPr id="6" name="页脚占位符 5">
            <a:extLst>
              <a:ext uri="{FF2B5EF4-FFF2-40B4-BE49-F238E27FC236}">
                <a16:creationId xmlns:a16="http://schemas.microsoft.com/office/drawing/2014/main" id="{83213876-039F-DDAA-43D6-85687A4DFD3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6D00C27-4B83-998C-F7CA-076BE8E71554}"/>
              </a:ext>
            </a:extLst>
          </p:cNvPr>
          <p:cNvSpPr>
            <a:spLocks noGrp="1"/>
          </p:cNvSpPr>
          <p:nvPr>
            <p:ph type="sldNum" sz="quarter" idx="12"/>
          </p:nvPr>
        </p:nvSpPr>
        <p:spPr/>
        <p:txBody>
          <a:bodyPr/>
          <a:lstStyle/>
          <a:p>
            <a:fld id="{572E06F5-03D7-45C0-8A49-E422A7AA2FFA}" type="slidenum">
              <a:rPr lang="zh-CN" altLang="en-US" smtClean="0"/>
              <a:t>‹#›</a:t>
            </a:fld>
            <a:endParaRPr lang="zh-CN" altLang="en-US"/>
          </a:p>
        </p:txBody>
      </p:sp>
    </p:spTree>
    <p:extLst>
      <p:ext uri="{BB962C8B-B14F-4D97-AF65-F5344CB8AC3E}">
        <p14:creationId xmlns:p14="http://schemas.microsoft.com/office/powerpoint/2010/main" val="956627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BC0E4F-4E7A-A253-DCC3-A125130DBF3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E9F8B4C-9474-B9D0-1502-9A13C2CF6C2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D973FB7-29AE-41C0-0E5A-CBCF1093FB5E}"/>
              </a:ext>
            </a:extLst>
          </p:cNvPr>
          <p:cNvSpPr>
            <a:spLocks noGrp="1"/>
          </p:cNvSpPr>
          <p:nvPr>
            <p:ph type="dt" sz="half" idx="10"/>
          </p:nvPr>
        </p:nvSpPr>
        <p:spPr/>
        <p:txBody>
          <a:bodyPr/>
          <a:lstStyle/>
          <a:p>
            <a:fld id="{5516DD4D-9EC7-4F1D-9564-B22DC286FDFC}" type="datetimeFigureOut">
              <a:rPr lang="zh-CN" altLang="en-US" smtClean="0"/>
              <a:t>2024/6/3</a:t>
            </a:fld>
            <a:endParaRPr lang="zh-CN" altLang="en-US"/>
          </a:p>
        </p:txBody>
      </p:sp>
      <p:sp>
        <p:nvSpPr>
          <p:cNvPr id="5" name="页脚占位符 4">
            <a:extLst>
              <a:ext uri="{FF2B5EF4-FFF2-40B4-BE49-F238E27FC236}">
                <a16:creationId xmlns:a16="http://schemas.microsoft.com/office/drawing/2014/main" id="{E0C0618A-8819-B67B-C279-64691ED355C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E9BC62C-891A-FB66-DEDE-191A9C7C52B0}"/>
              </a:ext>
            </a:extLst>
          </p:cNvPr>
          <p:cNvSpPr>
            <a:spLocks noGrp="1"/>
          </p:cNvSpPr>
          <p:nvPr>
            <p:ph type="sldNum" sz="quarter" idx="12"/>
          </p:nvPr>
        </p:nvSpPr>
        <p:spPr/>
        <p:txBody>
          <a:bodyPr/>
          <a:lstStyle/>
          <a:p>
            <a:fld id="{572E06F5-03D7-45C0-8A49-E422A7AA2FFA}" type="slidenum">
              <a:rPr lang="zh-CN" altLang="en-US" smtClean="0"/>
              <a:t>‹#›</a:t>
            </a:fld>
            <a:endParaRPr lang="zh-CN" altLang="en-US"/>
          </a:p>
        </p:txBody>
      </p:sp>
    </p:spTree>
    <p:extLst>
      <p:ext uri="{BB962C8B-B14F-4D97-AF65-F5344CB8AC3E}">
        <p14:creationId xmlns:p14="http://schemas.microsoft.com/office/powerpoint/2010/main" val="2548249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ADD9E55-7068-42F8-5197-D4D779AFD2D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84C5AFF-9172-0ADB-6A90-92F733CA990E}"/>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3888286-2F54-CD64-531D-2298D7688A64}"/>
              </a:ext>
            </a:extLst>
          </p:cNvPr>
          <p:cNvSpPr>
            <a:spLocks noGrp="1"/>
          </p:cNvSpPr>
          <p:nvPr>
            <p:ph type="dt" sz="half" idx="10"/>
          </p:nvPr>
        </p:nvSpPr>
        <p:spPr/>
        <p:txBody>
          <a:bodyPr/>
          <a:lstStyle/>
          <a:p>
            <a:fld id="{5516DD4D-9EC7-4F1D-9564-B22DC286FDFC}" type="datetimeFigureOut">
              <a:rPr lang="zh-CN" altLang="en-US" smtClean="0"/>
              <a:t>2024/6/3</a:t>
            </a:fld>
            <a:endParaRPr lang="zh-CN" altLang="en-US"/>
          </a:p>
        </p:txBody>
      </p:sp>
      <p:sp>
        <p:nvSpPr>
          <p:cNvPr id="5" name="页脚占位符 4">
            <a:extLst>
              <a:ext uri="{FF2B5EF4-FFF2-40B4-BE49-F238E27FC236}">
                <a16:creationId xmlns:a16="http://schemas.microsoft.com/office/drawing/2014/main" id="{6FBF98EA-8052-D9CA-292E-B4DBC756C0C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3B4D406-4B47-D46A-94C1-F44D9E411A1D}"/>
              </a:ext>
            </a:extLst>
          </p:cNvPr>
          <p:cNvSpPr>
            <a:spLocks noGrp="1"/>
          </p:cNvSpPr>
          <p:nvPr>
            <p:ph type="sldNum" sz="quarter" idx="12"/>
          </p:nvPr>
        </p:nvSpPr>
        <p:spPr/>
        <p:txBody>
          <a:bodyPr/>
          <a:lstStyle/>
          <a:p>
            <a:fld id="{572E06F5-03D7-45C0-8A49-E422A7AA2FFA}" type="slidenum">
              <a:rPr lang="zh-CN" altLang="en-US" smtClean="0"/>
              <a:t>‹#›</a:t>
            </a:fld>
            <a:endParaRPr lang="zh-CN" altLang="en-US"/>
          </a:p>
        </p:txBody>
      </p:sp>
    </p:spTree>
    <p:extLst>
      <p:ext uri="{BB962C8B-B14F-4D97-AF65-F5344CB8AC3E}">
        <p14:creationId xmlns:p14="http://schemas.microsoft.com/office/powerpoint/2010/main" val="696667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C2B4FC53-0DB8-A50B-69B7-9773131FCD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B1362BDE-9524-FF7C-191F-F049039D95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3A5EDE1-7EE5-82DA-F020-0311997704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6DD4D-9EC7-4F1D-9564-B22DC286FDFC}" type="datetimeFigureOut">
              <a:rPr lang="zh-CN" altLang="en-US" smtClean="0"/>
              <a:t>2024/6/3</a:t>
            </a:fld>
            <a:endParaRPr lang="zh-CN" altLang="en-US"/>
          </a:p>
        </p:txBody>
      </p:sp>
      <p:sp>
        <p:nvSpPr>
          <p:cNvPr id="5" name="页脚占位符 4">
            <a:extLst>
              <a:ext uri="{FF2B5EF4-FFF2-40B4-BE49-F238E27FC236}">
                <a16:creationId xmlns:a16="http://schemas.microsoft.com/office/drawing/2014/main" id="{CE763DA6-47E4-05DB-FC3F-00DA2B9D19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316513CB-4B38-A934-AC50-F8D1CF9702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2E06F5-03D7-45C0-8A49-E422A7AA2FFA}" type="slidenum">
              <a:rPr lang="zh-CN" altLang="en-US" smtClean="0"/>
              <a:t>‹#›</a:t>
            </a:fld>
            <a:endParaRPr lang="zh-CN" altLang="en-US"/>
          </a:p>
        </p:txBody>
      </p:sp>
    </p:spTree>
    <p:extLst>
      <p:ext uri="{BB962C8B-B14F-4D97-AF65-F5344CB8AC3E}">
        <p14:creationId xmlns:p14="http://schemas.microsoft.com/office/powerpoint/2010/main" val="4025989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C19F6D-2304-D4AB-1421-207F8777CBC7}"/>
              </a:ext>
            </a:extLst>
          </p:cNvPr>
          <p:cNvSpPr>
            <a:spLocks noGrp="1"/>
          </p:cNvSpPr>
          <p:nvPr>
            <p:ph type="ctrTitle"/>
          </p:nvPr>
        </p:nvSpPr>
        <p:spPr>
          <a:xfrm>
            <a:off x="1445622" y="888274"/>
            <a:ext cx="9599023" cy="1311163"/>
          </a:xfrm>
        </p:spPr>
        <p:style>
          <a:lnRef idx="0">
            <a:schemeClr val="accent1"/>
          </a:lnRef>
          <a:fillRef idx="3">
            <a:schemeClr val="accent1"/>
          </a:fillRef>
          <a:effectRef idx="3">
            <a:schemeClr val="accent1"/>
          </a:effectRef>
          <a:fontRef idx="minor">
            <a:schemeClr val="lt1"/>
          </a:fontRef>
        </p:style>
        <p:txBody>
          <a:bodyPr anchor="ctr" anchorCtr="0">
            <a:normAutofit/>
          </a:bodyPr>
          <a:lstStyle/>
          <a:p>
            <a:r>
              <a:rPr lang="zh-CN" altLang="en-US" sz="4800" b="1" dirty="0"/>
              <a:t>新疆通力建设集团股份有限公司</a:t>
            </a:r>
          </a:p>
        </p:txBody>
      </p:sp>
      <p:sp>
        <p:nvSpPr>
          <p:cNvPr id="3" name="副标题 2">
            <a:extLst>
              <a:ext uri="{FF2B5EF4-FFF2-40B4-BE49-F238E27FC236}">
                <a16:creationId xmlns:a16="http://schemas.microsoft.com/office/drawing/2014/main" id="{AC46D91D-08CC-D7B1-C764-132E2CC49096}"/>
              </a:ext>
            </a:extLst>
          </p:cNvPr>
          <p:cNvSpPr>
            <a:spLocks noGrp="1"/>
          </p:cNvSpPr>
          <p:nvPr>
            <p:ph type="subTitle" idx="1"/>
          </p:nvPr>
        </p:nvSpPr>
        <p:spPr>
          <a:xfrm>
            <a:off x="1524000" y="3077913"/>
            <a:ext cx="9144000" cy="2748122"/>
          </a:xfrm>
        </p:spPr>
        <p:txBody>
          <a:bodyPr>
            <a:normAutofit fontScale="62500" lnSpcReduction="20000"/>
          </a:bodyPr>
          <a:lstStyle/>
          <a:p>
            <a:endParaRPr lang="en-US" altLang="zh-CN" sz="5900" dirty="0"/>
          </a:p>
          <a:p>
            <a:r>
              <a:rPr lang="zh-CN" altLang="en-US" sz="5900" dirty="0"/>
              <a:t>工程事业部内部承包管理方案</a:t>
            </a:r>
            <a:endParaRPr lang="en-US" altLang="zh-CN" sz="5900" dirty="0"/>
          </a:p>
          <a:p>
            <a:endParaRPr lang="en-US" altLang="zh-CN" sz="5900" dirty="0"/>
          </a:p>
          <a:p>
            <a:r>
              <a:rPr lang="zh-CN" altLang="en-US" sz="5900" dirty="0"/>
              <a:t>（承包人：曹彦）</a:t>
            </a:r>
            <a:endParaRPr lang="en-US" altLang="zh-CN" sz="5900" dirty="0"/>
          </a:p>
          <a:p>
            <a:r>
              <a:rPr lang="en-US" altLang="zh-CN" sz="5900" dirty="0"/>
              <a:t>2024</a:t>
            </a:r>
            <a:r>
              <a:rPr lang="zh-CN" altLang="en-US" sz="5900" dirty="0"/>
              <a:t>年</a:t>
            </a:r>
            <a:r>
              <a:rPr lang="en-US" altLang="zh-CN" sz="5900" dirty="0"/>
              <a:t>6</a:t>
            </a:r>
            <a:r>
              <a:rPr lang="zh-CN" altLang="en-US" sz="5900" dirty="0"/>
              <a:t>月</a:t>
            </a:r>
            <a:r>
              <a:rPr lang="en-US" altLang="zh-CN" sz="5900" dirty="0"/>
              <a:t>3</a:t>
            </a:r>
            <a:r>
              <a:rPr lang="zh-CN" altLang="en-US" sz="5900" dirty="0"/>
              <a:t>日</a:t>
            </a:r>
            <a:endParaRPr lang="en-US" altLang="zh-CN" sz="5900" dirty="0"/>
          </a:p>
          <a:p>
            <a:endParaRPr lang="zh-CN" altLang="en-US" dirty="0"/>
          </a:p>
        </p:txBody>
      </p:sp>
      <p:sp>
        <p:nvSpPr>
          <p:cNvPr id="9" name="矩形: 圆角 8">
            <a:extLst>
              <a:ext uri="{FF2B5EF4-FFF2-40B4-BE49-F238E27FC236}">
                <a16:creationId xmlns:a16="http://schemas.microsoft.com/office/drawing/2014/main" id="{1CEE4D7F-8052-BE63-7D1F-E0B81ADAB572}"/>
              </a:ext>
            </a:extLst>
          </p:cNvPr>
          <p:cNvSpPr/>
          <p:nvPr/>
        </p:nvSpPr>
        <p:spPr>
          <a:xfrm>
            <a:off x="1580605" y="3570231"/>
            <a:ext cx="1169125" cy="116912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a:extLst>
              <a:ext uri="{FF2B5EF4-FFF2-40B4-BE49-F238E27FC236}">
                <a16:creationId xmlns:a16="http://schemas.microsoft.com/office/drawing/2014/main" id="{C6E349D3-D35B-EE0B-8D23-96C19888323E}"/>
              </a:ext>
            </a:extLst>
          </p:cNvPr>
          <p:cNvSpPr/>
          <p:nvPr/>
        </p:nvSpPr>
        <p:spPr>
          <a:xfrm>
            <a:off x="1583869" y="4941026"/>
            <a:ext cx="1169125" cy="116912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1" name="矩形: 圆角 10">
            <a:extLst>
              <a:ext uri="{FF2B5EF4-FFF2-40B4-BE49-F238E27FC236}">
                <a16:creationId xmlns:a16="http://schemas.microsoft.com/office/drawing/2014/main" id="{998FCBC2-BF96-EFF7-E966-0D03C1C6B065}"/>
              </a:ext>
            </a:extLst>
          </p:cNvPr>
          <p:cNvSpPr/>
          <p:nvPr/>
        </p:nvSpPr>
        <p:spPr>
          <a:xfrm>
            <a:off x="9828711" y="2401106"/>
            <a:ext cx="1169125" cy="116912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418640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5AA2B9-1ADB-C6CB-8B02-6199F4C5C70C}"/>
              </a:ext>
            </a:extLst>
          </p:cNvPr>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lstStyle/>
          <a:p>
            <a:r>
              <a:rPr lang="zh-CN" altLang="en-US" dirty="0"/>
              <a:t>背景介绍</a:t>
            </a:r>
          </a:p>
        </p:txBody>
      </p:sp>
      <p:sp>
        <p:nvSpPr>
          <p:cNvPr id="3" name="内容占位符 2">
            <a:extLst>
              <a:ext uri="{FF2B5EF4-FFF2-40B4-BE49-F238E27FC236}">
                <a16:creationId xmlns:a16="http://schemas.microsoft.com/office/drawing/2014/main" id="{973F3CE1-4FC0-53A1-86CD-40179B5CD93A}"/>
              </a:ext>
            </a:extLst>
          </p:cNvPr>
          <p:cNvSpPr>
            <a:spLocks noGrp="1"/>
          </p:cNvSpPr>
          <p:nvPr>
            <p:ph idx="1"/>
          </p:nvPr>
        </p:nvSpPr>
        <p:spPr/>
        <p:txBody>
          <a:bodyPr>
            <a:normAutofit/>
          </a:bodyPr>
          <a:lstStyle/>
          <a:p>
            <a:r>
              <a:rPr lang="zh-CN" altLang="en-US" sz="2000" dirty="0"/>
              <a:t>合作方曹彦，通力建设初创期加入，职位至钢结构公司总经理。截止目前，其主导开发进入公司的项目没有给公司造成过经济损失。当前曹彦手上有一定规模的项目信息，拟与通力建设共同开发。</a:t>
            </a:r>
            <a:endParaRPr lang="en-US" altLang="zh-CN" sz="2000" dirty="0"/>
          </a:p>
          <a:p>
            <a:r>
              <a:rPr lang="zh-CN" altLang="en-US" sz="2000" dirty="0"/>
              <a:t>通力建设近几年业绩持续下滑，年产值已低于</a:t>
            </a:r>
            <a:r>
              <a:rPr lang="en-US" altLang="zh-CN" sz="2000" dirty="0"/>
              <a:t>3</a:t>
            </a:r>
            <a:r>
              <a:rPr lang="zh-CN" altLang="en-US" sz="2000" dirty="0"/>
              <a:t>亿元，对集团公司的银行授信、融资、放款均有较大的影像，亟待增加年产值到</a:t>
            </a:r>
            <a:r>
              <a:rPr lang="en-US" altLang="zh-CN" sz="2000" dirty="0"/>
              <a:t>4</a:t>
            </a:r>
            <a:r>
              <a:rPr lang="zh-CN" altLang="en-US" sz="2000" dirty="0"/>
              <a:t>亿元，并且保持每年</a:t>
            </a:r>
            <a:r>
              <a:rPr lang="en-US" altLang="zh-CN" sz="2000" dirty="0"/>
              <a:t>2</a:t>
            </a:r>
            <a:r>
              <a:rPr lang="zh-CN" altLang="en-US" sz="2000" dirty="0"/>
              <a:t>亿元新增业务的规模。同时通力建设名下的三个一级，四个二级资质亟待发挥其价值，确保通力建设的品牌得以延续。</a:t>
            </a:r>
            <a:endParaRPr lang="en-US" altLang="zh-CN" sz="2000" dirty="0"/>
          </a:p>
          <a:p>
            <a:endParaRPr lang="zh-CN" altLang="en-US" sz="2000" dirty="0"/>
          </a:p>
        </p:txBody>
      </p:sp>
      <p:sp>
        <p:nvSpPr>
          <p:cNvPr id="7" name="矩形 6">
            <a:extLst>
              <a:ext uri="{FF2B5EF4-FFF2-40B4-BE49-F238E27FC236}">
                <a16:creationId xmlns:a16="http://schemas.microsoft.com/office/drawing/2014/main" id="{CC6FEE35-5792-4D8E-46A0-3C2432DFD800}"/>
              </a:ext>
            </a:extLst>
          </p:cNvPr>
          <p:cNvSpPr/>
          <p:nvPr/>
        </p:nvSpPr>
        <p:spPr>
          <a:xfrm>
            <a:off x="9497783" y="4525992"/>
            <a:ext cx="1089703" cy="1061043"/>
          </a:xfrm>
          <a:prstGeom prst="rect">
            <a:avLst/>
          </a:prstGeom>
          <a:noFill/>
          <a:ln>
            <a:solidFill>
              <a:schemeClr val="accent2">
                <a:lumMod val="75000"/>
              </a:schemeClr>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2EB8C315-1AD9-78CC-101C-95350346405E}"/>
              </a:ext>
            </a:extLst>
          </p:cNvPr>
          <p:cNvSpPr/>
          <p:nvPr/>
        </p:nvSpPr>
        <p:spPr>
          <a:xfrm>
            <a:off x="9923252" y="5158596"/>
            <a:ext cx="1005080" cy="917501"/>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8564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5AA2B9-1ADB-C6CB-8B02-6199F4C5C70C}"/>
              </a:ext>
            </a:extLst>
          </p:cNvPr>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lstStyle/>
          <a:p>
            <a:r>
              <a:rPr lang="zh-CN" altLang="en-US" dirty="0"/>
              <a:t>合作模式</a:t>
            </a:r>
          </a:p>
        </p:txBody>
      </p:sp>
      <p:sp>
        <p:nvSpPr>
          <p:cNvPr id="3" name="内容占位符 2">
            <a:extLst>
              <a:ext uri="{FF2B5EF4-FFF2-40B4-BE49-F238E27FC236}">
                <a16:creationId xmlns:a16="http://schemas.microsoft.com/office/drawing/2014/main" id="{973F3CE1-4FC0-53A1-86CD-40179B5CD93A}"/>
              </a:ext>
            </a:extLst>
          </p:cNvPr>
          <p:cNvSpPr>
            <a:spLocks noGrp="1"/>
          </p:cNvSpPr>
          <p:nvPr>
            <p:ph idx="1"/>
          </p:nvPr>
        </p:nvSpPr>
        <p:spPr/>
        <p:txBody>
          <a:bodyPr>
            <a:normAutofit/>
          </a:bodyPr>
          <a:lstStyle/>
          <a:p>
            <a:r>
              <a:rPr lang="zh-CN" altLang="en-US" sz="2000" dirty="0"/>
              <a:t>正式聘请曹彦为通力建设建设工程事业部总经理，签订年度（</a:t>
            </a:r>
            <a:r>
              <a:rPr lang="en-US" altLang="zh-CN" sz="2000" dirty="0"/>
              <a:t>12</a:t>
            </a:r>
            <a:r>
              <a:rPr lang="zh-CN" altLang="en-US" sz="2000" dirty="0"/>
              <a:t>个月）经济目标责任书，设定承揽任务指标，上缴管理费指标，确定事业部年度利润分配规则。</a:t>
            </a:r>
            <a:endParaRPr lang="en-US" altLang="zh-CN" sz="2000" dirty="0"/>
          </a:p>
          <a:p>
            <a:r>
              <a:rPr lang="zh-CN" altLang="en-US" sz="2000" dirty="0"/>
              <a:t>事业部机关拟编制</a:t>
            </a:r>
            <a:r>
              <a:rPr lang="en-US" altLang="zh-CN" sz="2000" dirty="0"/>
              <a:t>3</a:t>
            </a:r>
            <a:r>
              <a:rPr lang="zh-CN" altLang="en-US" sz="2000" dirty="0"/>
              <a:t>人，总经理</a:t>
            </a:r>
            <a:r>
              <a:rPr lang="en-US" altLang="zh-CN" sz="2000" dirty="0"/>
              <a:t>1</a:t>
            </a:r>
            <a:r>
              <a:rPr lang="zh-CN" altLang="en-US" sz="2000" dirty="0"/>
              <a:t>人，投标预算</a:t>
            </a:r>
            <a:r>
              <a:rPr lang="en-US" altLang="zh-CN" sz="2000" dirty="0"/>
              <a:t>1</a:t>
            </a:r>
            <a:r>
              <a:rPr lang="zh-CN" altLang="en-US" sz="2000" dirty="0"/>
              <a:t>人，资料员</a:t>
            </a:r>
            <a:r>
              <a:rPr lang="en-US" altLang="zh-CN" sz="2000" dirty="0"/>
              <a:t>1</a:t>
            </a:r>
            <a:r>
              <a:rPr lang="zh-CN" altLang="en-US" sz="2000" dirty="0"/>
              <a:t>人，工资薪金计入事业部机关成本。如有集团派人兼任的，事业部分摊部分工资薪金。</a:t>
            </a:r>
            <a:endParaRPr lang="en-US" altLang="zh-CN" sz="2000" dirty="0"/>
          </a:p>
          <a:p>
            <a:r>
              <a:rPr lang="zh-CN" altLang="en-US" sz="2000" dirty="0"/>
              <a:t>根据具体项目，聘请项目经理、副经理、总工程师等岗位人员到事业部项下具体的项目，工资薪金计入项目部成本。</a:t>
            </a:r>
            <a:endParaRPr lang="en-US" altLang="zh-CN" sz="2000" dirty="0"/>
          </a:p>
          <a:p>
            <a:r>
              <a:rPr lang="zh-CN" altLang="en-US" sz="2000" dirty="0"/>
              <a:t>集团提供办公场所，第一年租金由集团担负，办公室装修、物业费、采暖费、水电费、办公费由曹彦担负。第二年起租金担负归属再行商议。</a:t>
            </a:r>
            <a:endParaRPr lang="en-US" altLang="zh-CN" sz="2000" dirty="0"/>
          </a:p>
          <a:p>
            <a:r>
              <a:rPr lang="zh-CN" altLang="en-US" sz="2000" dirty="0"/>
              <a:t>事业部上缴管理费首先覆盖公司资质有关费用后有余额的按既定的分配规则进行分配。</a:t>
            </a:r>
          </a:p>
        </p:txBody>
      </p:sp>
      <p:sp>
        <p:nvSpPr>
          <p:cNvPr id="4" name="矩形 3">
            <a:extLst>
              <a:ext uri="{FF2B5EF4-FFF2-40B4-BE49-F238E27FC236}">
                <a16:creationId xmlns:a16="http://schemas.microsoft.com/office/drawing/2014/main" id="{6E0894AB-5401-5537-8D2D-BE796F7AFD51}"/>
              </a:ext>
            </a:extLst>
          </p:cNvPr>
          <p:cNvSpPr/>
          <p:nvPr/>
        </p:nvSpPr>
        <p:spPr>
          <a:xfrm>
            <a:off x="8724181" y="4525992"/>
            <a:ext cx="1385977" cy="1265208"/>
          </a:xfrm>
          <a:prstGeom prst="rect">
            <a:avLst/>
          </a:prstGeom>
          <a:noFill/>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CD0A4C2D-9DCE-6FB3-C25B-BD05104022F8}"/>
              </a:ext>
            </a:extLst>
          </p:cNvPr>
          <p:cNvSpPr/>
          <p:nvPr/>
        </p:nvSpPr>
        <p:spPr>
          <a:xfrm>
            <a:off x="9497783" y="4525992"/>
            <a:ext cx="1089703" cy="1061043"/>
          </a:xfrm>
          <a:prstGeom prst="rect">
            <a:avLst/>
          </a:prstGeom>
          <a:noFill/>
          <a:ln>
            <a:solidFill>
              <a:schemeClr val="accent2">
                <a:lumMod val="75000"/>
              </a:schemeClr>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96C4D55D-41A7-DA46-7B3A-2A3E747E8D50}"/>
              </a:ext>
            </a:extLst>
          </p:cNvPr>
          <p:cNvSpPr/>
          <p:nvPr/>
        </p:nvSpPr>
        <p:spPr>
          <a:xfrm>
            <a:off x="9923252" y="5158596"/>
            <a:ext cx="1005080" cy="917501"/>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96159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5AA2B9-1ADB-C6CB-8B02-6199F4C5C70C}"/>
              </a:ext>
            </a:extLst>
          </p:cNvPr>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lstStyle/>
          <a:p>
            <a:r>
              <a:rPr lang="zh-CN" altLang="en-US" dirty="0"/>
              <a:t>管理模式</a:t>
            </a:r>
          </a:p>
        </p:txBody>
      </p:sp>
      <p:sp>
        <p:nvSpPr>
          <p:cNvPr id="3" name="内容占位符 2">
            <a:extLst>
              <a:ext uri="{FF2B5EF4-FFF2-40B4-BE49-F238E27FC236}">
                <a16:creationId xmlns:a16="http://schemas.microsoft.com/office/drawing/2014/main" id="{973F3CE1-4FC0-53A1-86CD-40179B5CD93A}"/>
              </a:ext>
            </a:extLst>
          </p:cNvPr>
          <p:cNvSpPr>
            <a:spLocks noGrp="1"/>
          </p:cNvSpPr>
          <p:nvPr>
            <p:ph idx="1"/>
          </p:nvPr>
        </p:nvSpPr>
        <p:spPr/>
        <p:txBody>
          <a:bodyPr>
            <a:normAutofit/>
          </a:bodyPr>
          <a:lstStyle/>
          <a:p>
            <a:r>
              <a:rPr lang="zh-CN" altLang="en-US" sz="2000" dirty="0"/>
              <a:t>继续沿用集团先行的制度，包括立项、计划、合同、资金、财税、行政、印章等现有的制度、办法、规则和惯例。没有进行独立授权或分级授权。</a:t>
            </a:r>
            <a:endParaRPr lang="en-US" altLang="zh-CN" sz="2000" dirty="0"/>
          </a:p>
          <a:p>
            <a:r>
              <a:rPr lang="zh-CN" altLang="en-US" sz="2000" dirty="0"/>
              <a:t>事业部开设独立银行账户，根据项目规模经审核开设具体项目独立的银行账户。事业部和项目部的财税由集团财务管理中心统一管理，独立核算。</a:t>
            </a:r>
            <a:endParaRPr lang="en-US" altLang="zh-CN" sz="2000" dirty="0"/>
          </a:p>
          <a:p>
            <a:r>
              <a:rPr lang="zh-CN" altLang="en-US" sz="2000" dirty="0"/>
              <a:t>各具体项目部按集团制度刻项目专用章，备案授权后交项目部管理使用。</a:t>
            </a:r>
            <a:endParaRPr lang="en-US" altLang="zh-CN" sz="2000" dirty="0"/>
          </a:p>
          <a:p>
            <a:r>
              <a:rPr lang="zh-CN" altLang="en-US" sz="2000" dirty="0"/>
              <a:t>每一个年度（</a:t>
            </a:r>
            <a:r>
              <a:rPr lang="en-US" altLang="zh-CN" sz="2000" dirty="0"/>
              <a:t>12</a:t>
            </a:r>
            <a:r>
              <a:rPr lang="zh-CN" altLang="en-US" sz="2000" dirty="0"/>
              <a:t>个月）对事业部经营情况进行内部审计，确定经营成果，按既定规则分配利润和弥补亏损。</a:t>
            </a:r>
            <a:endParaRPr lang="en-US" altLang="zh-CN" sz="2000" dirty="0"/>
          </a:p>
          <a:p>
            <a:endParaRPr lang="en-US" altLang="zh-CN" sz="2000" dirty="0"/>
          </a:p>
          <a:p>
            <a:endParaRPr lang="zh-CN" altLang="en-US" sz="2000" dirty="0"/>
          </a:p>
        </p:txBody>
      </p:sp>
      <p:sp>
        <p:nvSpPr>
          <p:cNvPr id="4" name="矩形 3">
            <a:extLst>
              <a:ext uri="{FF2B5EF4-FFF2-40B4-BE49-F238E27FC236}">
                <a16:creationId xmlns:a16="http://schemas.microsoft.com/office/drawing/2014/main" id="{6E0894AB-5401-5537-8D2D-BE796F7AFD51}"/>
              </a:ext>
            </a:extLst>
          </p:cNvPr>
          <p:cNvSpPr/>
          <p:nvPr/>
        </p:nvSpPr>
        <p:spPr>
          <a:xfrm>
            <a:off x="8724181" y="4525992"/>
            <a:ext cx="1385977" cy="1265208"/>
          </a:xfrm>
          <a:prstGeom prst="rect">
            <a:avLst/>
          </a:prstGeom>
          <a:noFill/>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CD0A4C2D-9DCE-6FB3-C25B-BD05104022F8}"/>
              </a:ext>
            </a:extLst>
          </p:cNvPr>
          <p:cNvSpPr/>
          <p:nvPr/>
        </p:nvSpPr>
        <p:spPr>
          <a:xfrm>
            <a:off x="9497783" y="4525992"/>
            <a:ext cx="1089703" cy="1061043"/>
          </a:xfrm>
          <a:prstGeom prst="rect">
            <a:avLst/>
          </a:prstGeom>
          <a:noFill/>
          <a:ln>
            <a:solidFill>
              <a:schemeClr val="accent2">
                <a:lumMod val="75000"/>
              </a:schemeClr>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96C4D55D-41A7-DA46-7B3A-2A3E747E8D50}"/>
              </a:ext>
            </a:extLst>
          </p:cNvPr>
          <p:cNvSpPr/>
          <p:nvPr/>
        </p:nvSpPr>
        <p:spPr>
          <a:xfrm>
            <a:off x="9923252" y="5158596"/>
            <a:ext cx="1005080" cy="91750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26879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5AA2B9-1ADB-C6CB-8B02-6199F4C5C70C}"/>
              </a:ext>
            </a:extLst>
          </p:cNvPr>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lstStyle/>
          <a:p>
            <a:r>
              <a:rPr lang="zh-CN" altLang="en-US" dirty="0"/>
              <a:t>管理费计取和分配草案</a:t>
            </a:r>
          </a:p>
        </p:txBody>
      </p:sp>
      <p:sp>
        <p:nvSpPr>
          <p:cNvPr id="3" name="内容占位符 2">
            <a:extLst>
              <a:ext uri="{FF2B5EF4-FFF2-40B4-BE49-F238E27FC236}">
                <a16:creationId xmlns:a16="http://schemas.microsoft.com/office/drawing/2014/main" id="{973F3CE1-4FC0-53A1-86CD-40179B5CD93A}"/>
              </a:ext>
            </a:extLst>
          </p:cNvPr>
          <p:cNvSpPr>
            <a:spLocks noGrp="1"/>
          </p:cNvSpPr>
          <p:nvPr>
            <p:ph idx="1"/>
          </p:nvPr>
        </p:nvSpPr>
        <p:spPr/>
        <p:txBody>
          <a:bodyPr>
            <a:normAutofit/>
          </a:bodyPr>
          <a:lstStyle/>
          <a:p>
            <a:endParaRPr lang="en-US" altLang="zh-CN" sz="2000" dirty="0"/>
          </a:p>
          <a:p>
            <a:endParaRPr lang="zh-CN" altLang="en-US" sz="2000" dirty="0"/>
          </a:p>
        </p:txBody>
      </p:sp>
      <p:sp>
        <p:nvSpPr>
          <p:cNvPr id="4" name="矩形 3">
            <a:extLst>
              <a:ext uri="{FF2B5EF4-FFF2-40B4-BE49-F238E27FC236}">
                <a16:creationId xmlns:a16="http://schemas.microsoft.com/office/drawing/2014/main" id="{6E0894AB-5401-5537-8D2D-BE796F7AFD51}"/>
              </a:ext>
            </a:extLst>
          </p:cNvPr>
          <p:cNvSpPr/>
          <p:nvPr/>
        </p:nvSpPr>
        <p:spPr>
          <a:xfrm>
            <a:off x="8724181" y="4525992"/>
            <a:ext cx="1385977" cy="1265208"/>
          </a:xfrm>
          <a:prstGeom prst="rect">
            <a:avLst/>
          </a:prstGeom>
          <a:noFill/>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CD0A4C2D-9DCE-6FB3-C25B-BD05104022F8}"/>
              </a:ext>
            </a:extLst>
          </p:cNvPr>
          <p:cNvSpPr/>
          <p:nvPr/>
        </p:nvSpPr>
        <p:spPr>
          <a:xfrm>
            <a:off x="9497783" y="4525992"/>
            <a:ext cx="1089703" cy="1061043"/>
          </a:xfrm>
          <a:prstGeom prst="rect">
            <a:avLst/>
          </a:prstGeom>
          <a:noFill/>
          <a:ln>
            <a:solidFill>
              <a:schemeClr val="accent2">
                <a:lumMod val="75000"/>
              </a:schemeClr>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96C4D55D-41A7-DA46-7B3A-2A3E747E8D50}"/>
              </a:ext>
            </a:extLst>
          </p:cNvPr>
          <p:cNvSpPr/>
          <p:nvPr/>
        </p:nvSpPr>
        <p:spPr>
          <a:xfrm>
            <a:off x="9923252" y="5129842"/>
            <a:ext cx="1005080" cy="946255"/>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1C493595-01FE-C070-D47C-EF52996B71C5}"/>
              </a:ext>
            </a:extLst>
          </p:cNvPr>
          <p:cNvPicPr>
            <a:picLocks noChangeAspect="1"/>
          </p:cNvPicPr>
          <p:nvPr/>
        </p:nvPicPr>
        <p:blipFill>
          <a:blip r:embed="rId2"/>
          <a:stretch>
            <a:fillRect/>
          </a:stretch>
        </p:blipFill>
        <p:spPr>
          <a:xfrm>
            <a:off x="838200" y="1825626"/>
            <a:ext cx="8567714" cy="4034586"/>
          </a:xfrm>
          <a:prstGeom prst="rect">
            <a:avLst/>
          </a:prstGeom>
        </p:spPr>
      </p:pic>
    </p:spTree>
    <p:extLst>
      <p:ext uri="{BB962C8B-B14F-4D97-AF65-F5344CB8AC3E}">
        <p14:creationId xmlns:p14="http://schemas.microsoft.com/office/powerpoint/2010/main" val="2941800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5AA2B9-1ADB-C6CB-8B02-6199F4C5C70C}"/>
              </a:ext>
            </a:extLst>
          </p:cNvPr>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lstStyle/>
          <a:p>
            <a:r>
              <a:rPr lang="zh-CN" altLang="en-US" dirty="0"/>
              <a:t>第一个项目（拟合作）</a:t>
            </a:r>
          </a:p>
        </p:txBody>
      </p:sp>
      <p:sp>
        <p:nvSpPr>
          <p:cNvPr id="3" name="内容占位符 2">
            <a:extLst>
              <a:ext uri="{FF2B5EF4-FFF2-40B4-BE49-F238E27FC236}">
                <a16:creationId xmlns:a16="http://schemas.microsoft.com/office/drawing/2014/main" id="{973F3CE1-4FC0-53A1-86CD-40179B5CD93A}"/>
              </a:ext>
            </a:extLst>
          </p:cNvPr>
          <p:cNvSpPr>
            <a:spLocks noGrp="1"/>
          </p:cNvSpPr>
          <p:nvPr>
            <p:ph idx="1"/>
          </p:nvPr>
        </p:nvSpPr>
        <p:spPr>
          <a:xfrm>
            <a:off x="4382588" y="1825625"/>
            <a:ext cx="6971211" cy="4351338"/>
          </a:xfrm>
        </p:spPr>
        <p:txBody>
          <a:bodyPr>
            <a:normAutofit/>
          </a:bodyPr>
          <a:lstStyle/>
          <a:p>
            <a:r>
              <a:rPr lang="zh-CN" altLang="en-US" sz="2000" dirty="0"/>
              <a:t>霍尔果斯文旅大厦项目，拟合同额</a:t>
            </a:r>
            <a:r>
              <a:rPr lang="en-US" altLang="zh-CN" sz="2000" dirty="0"/>
              <a:t>5000</a:t>
            </a:r>
            <a:r>
              <a:rPr lang="zh-CN" altLang="en-US" sz="2000" dirty="0"/>
              <a:t>万元，计划上缴管理费</a:t>
            </a:r>
            <a:r>
              <a:rPr lang="en-US" altLang="zh-CN" sz="2000" dirty="0"/>
              <a:t>1%</a:t>
            </a:r>
            <a:r>
              <a:rPr lang="zh-CN" altLang="en-US" sz="2000" dirty="0"/>
              <a:t>。企业所得税承担</a:t>
            </a:r>
            <a:r>
              <a:rPr lang="en-US" altLang="zh-CN" sz="2000" dirty="0"/>
              <a:t>1.5%</a:t>
            </a:r>
            <a:r>
              <a:rPr lang="zh-CN" altLang="en-US" sz="2000" dirty="0"/>
              <a:t>，其他税费按实际发生计取。</a:t>
            </a:r>
            <a:endParaRPr lang="en-US" altLang="zh-CN" sz="2000" dirty="0"/>
          </a:p>
          <a:p>
            <a:r>
              <a:rPr lang="zh-CN" altLang="en-US" sz="2000" dirty="0"/>
              <a:t>该项目为原主体单位退出，我司再续项目（与和乐学校性质差不多），签订主合同前需落实上家是否已完全退出，工程质量是否合格等风险排除。</a:t>
            </a:r>
            <a:endParaRPr lang="en-US" altLang="zh-CN" sz="2000" dirty="0"/>
          </a:p>
          <a:p>
            <a:r>
              <a:rPr lang="zh-CN" altLang="en-US" sz="2000" dirty="0"/>
              <a:t>风险排除后，按公司制度审批通过后再签订一些列合同。</a:t>
            </a:r>
            <a:endParaRPr lang="en-US" altLang="zh-CN" sz="2000" dirty="0"/>
          </a:p>
          <a:p>
            <a:endParaRPr lang="en-US" altLang="zh-CN" sz="2000" dirty="0"/>
          </a:p>
          <a:p>
            <a:r>
              <a:rPr lang="zh-CN" altLang="en-US" sz="2000" dirty="0"/>
              <a:t>（</a:t>
            </a:r>
            <a:r>
              <a:rPr lang="zh-CN" altLang="en-US" sz="2000" dirty="0">
                <a:solidFill>
                  <a:srgbClr val="FF0000"/>
                </a:solidFill>
              </a:rPr>
              <a:t>门头已做好，但公司未授权</a:t>
            </a:r>
            <a:r>
              <a:rPr lang="zh-CN" altLang="en-US" sz="2000" dirty="0"/>
              <a:t>）</a:t>
            </a:r>
          </a:p>
        </p:txBody>
      </p:sp>
      <p:sp>
        <p:nvSpPr>
          <p:cNvPr id="4" name="矩形 3">
            <a:extLst>
              <a:ext uri="{FF2B5EF4-FFF2-40B4-BE49-F238E27FC236}">
                <a16:creationId xmlns:a16="http://schemas.microsoft.com/office/drawing/2014/main" id="{6E0894AB-5401-5537-8D2D-BE796F7AFD51}"/>
              </a:ext>
            </a:extLst>
          </p:cNvPr>
          <p:cNvSpPr/>
          <p:nvPr/>
        </p:nvSpPr>
        <p:spPr>
          <a:xfrm>
            <a:off x="8724181" y="4525992"/>
            <a:ext cx="1385977" cy="1265208"/>
          </a:xfrm>
          <a:prstGeom prst="rect">
            <a:avLst/>
          </a:prstGeom>
          <a:noFill/>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CD0A4C2D-9DCE-6FB3-C25B-BD05104022F8}"/>
              </a:ext>
            </a:extLst>
          </p:cNvPr>
          <p:cNvSpPr/>
          <p:nvPr/>
        </p:nvSpPr>
        <p:spPr>
          <a:xfrm>
            <a:off x="9497783" y="4525992"/>
            <a:ext cx="1089703" cy="1061043"/>
          </a:xfrm>
          <a:prstGeom prst="rect">
            <a:avLst/>
          </a:prstGeom>
          <a:noFill/>
          <a:ln>
            <a:solidFill>
              <a:schemeClr val="accent2">
                <a:lumMod val="75000"/>
              </a:schemeClr>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96C4D55D-41A7-DA46-7B3A-2A3E747E8D50}"/>
              </a:ext>
            </a:extLst>
          </p:cNvPr>
          <p:cNvSpPr/>
          <p:nvPr/>
        </p:nvSpPr>
        <p:spPr>
          <a:xfrm>
            <a:off x="9923252" y="5158596"/>
            <a:ext cx="1005080" cy="917501"/>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id="{B5701309-EE48-FA2D-5739-E29E26287E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910112"/>
            <a:ext cx="3438344" cy="3037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箭头: 左 10">
            <a:extLst>
              <a:ext uri="{FF2B5EF4-FFF2-40B4-BE49-F238E27FC236}">
                <a16:creationId xmlns:a16="http://schemas.microsoft.com/office/drawing/2014/main" id="{5FD97D11-EF52-F5E9-2978-E609263BB06E}"/>
              </a:ext>
            </a:extLst>
          </p:cNvPr>
          <p:cNvSpPr/>
          <p:nvPr/>
        </p:nvSpPr>
        <p:spPr>
          <a:xfrm>
            <a:off x="4873987" y="4108269"/>
            <a:ext cx="391886" cy="15675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79917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5AA2B9-1ADB-C6CB-8B02-6199F4C5C70C}"/>
              </a:ext>
            </a:extLst>
          </p:cNvPr>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lstStyle/>
          <a:p>
            <a:r>
              <a:rPr lang="zh-CN" altLang="en-US" dirty="0"/>
              <a:t>意见收集</a:t>
            </a:r>
            <a:r>
              <a:rPr lang="en-US" altLang="zh-CN" dirty="0"/>
              <a:t>……</a:t>
            </a:r>
            <a:endParaRPr lang="zh-CN" altLang="en-US" dirty="0"/>
          </a:p>
        </p:txBody>
      </p:sp>
      <p:sp>
        <p:nvSpPr>
          <p:cNvPr id="3" name="内容占位符 2">
            <a:extLst>
              <a:ext uri="{FF2B5EF4-FFF2-40B4-BE49-F238E27FC236}">
                <a16:creationId xmlns:a16="http://schemas.microsoft.com/office/drawing/2014/main" id="{973F3CE1-4FC0-53A1-86CD-40179B5CD93A}"/>
              </a:ext>
            </a:extLst>
          </p:cNvPr>
          <p:cNvSpPr>
            <a:spLocks noGrp="1"/>
          </p:cNvSpPr>
          <p:nvPr>
            <p:ph idx="1"/>
          </p:nvPr>
        </p:nvSpPr>
        <p:spPr/>
        <p:txBody>
          <a:bodyPr>
            <a:normAutofit/>
          </a:bodyPr>
          <a:lstStyle/>
          <a:p>
            <a:r>
              <a:rPr lang="zh-CN" altLang="en-US" sz="2000" dirty="0"/>
              <a:t>冯建辉</a:t>
            </a:r>
            <a:endParaRPr lang="en-US" altLang="zh-CN" sz="2000" dirty="0"/>
          </a:p>
          <a:p>
            <a:r>
              <a:rPr lang="zh-CN" altLang="en-US" sz="2000" dirty="0"/>
              <a:t>贺宇</a:t>
            </a:r>
            <a:endParaRPr lang="en-US" altLang="zh-CN" sz="2000" dirty="0"/>
          </a:p>
          <a:p>
            <a:r>
              <a:rPr lang="zh-CN" altLang="en-US" sz="2000" dirty="0"/>
              <a:t>欧振华</a:t>
            </a:r>
            <a:endParaRPr lang="en-US" altLang="zh-CN" sz="2000" dirty="0"/>
          </a:p>
          <a:p>
            <a:r>
              <a:rPr lang="zh-CN" altLang="en-US" sz="2000" dirty="0"/>
              <a:t>屈永涛</a:t>
            </a:r>
            <a:endParaRPr lang="en-US" altLang="zh-CN" sz="2000" dirty="0"/>
          </a:p>
          <a:p>
            <a:r>
              <a:rPr lang="zh-CN" altLang="en-US" sz="2000" dirty="0"/>
              <a:t>范总</a:t>
            </a:r>
            <a:endParaRPr lang="en-US" altLang="zh-CN" sz="2000" dirty="0"/>
          </a:p>
          <a:p>
            <a:r>
              <a:rPr lang="zh-CN" altLang="en-US" sz="2000" dirty="0"/>
              <a:t>张老师</a:t>
            </a:r>
          </a:p>
        </p:txBody>
      </p:sp>
      <p:sp>
        <p:nvSpPr>
          <p:cNvPr id="7" name="矩形 6">
            <a:extLst>
              <a:ext uri="{FF2B5EF4-FFF2-40B4-BE49-F238E27FC236}">
                <a16:creationId xmlns:a16="http://schemas.microsoft.com/office/drawing/2014/main" id="{CC6FEE35-5792-4D8E-46A0-3C2432DFD800}"/>
              </a:ext>
            </a:extLst>
          </p:cNvPr>
          <p:cNvSpPr/>
          <p:nvPr/>
        </p:nvSpPr>
        <p:spPr>
          <a:xfrm>
            <a:off x="9497783" y="4525992"/>
            <a:ext cx="1089703" cy="1061043"/>
          </a:xfrm>
          <a:prstGeom prst="rect">
            <a:avLst/>
          </a:prstGeom>
          <a:noFill/>
          <a:ln>
            <a:solidFill>
              <a:schemeClr val="accent2">
                <a:lumMod val="75000"/>
              </a:schemeClr>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2EB8C315-1AD9-78CC-101C-95350346405E}"/>
              </a:ext>
            </a:extLst>
          </p:cNvPr>
          <p:cNvSpPr/>
          <p:nvPr/>
        </p:nvSpPr>
        <p:spPr>
          <a:xfrm>
            <a:off x="9923252" y="5158596"/>
            <a:ext cx="1005080" cy="917501"/>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55451256"/>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TotalTime>
  <Words>581</Words>
  <Application>Microsoft Office PowerPoint</Application>
  <PresentationFormat>宽屏</PresentationFormat>
  <Paragraphs>34</Paragraphs>
  <Slides>7</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7</vt:i4>
      </vt:variant>
    </vt:vector>
  </HeadingPairs>
  <TitlesOfParts>
    <vt:vector size="11" baseType="lpstr">
      <vt:lpstr>等线</vt:lpstr>
      <vt:lpstr>等线 Light</vt:lpstr>
      <vt:lpstr>Arial</vt:lpstr>
      <vt:lpstr>Office 主题​​</vt:lpstr>
      <vt:lpstr>新疆通力建设集团股份有限公司</vt:lpstr>
      <vt:lpstr>背景介绍</vt:lpstr>
      <vt:lpstr>合作模式</vt:lpstr>
      <vt:lpstr>管理模式</vt:lpstr>
      <vt:lpstr>管理费计取和分配草案</vt:lpstr>
      <vt:lpstr>第一个项目（拟合作）</vt:lpstr>
      <vt:lpstr>意见收集……</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毛毛 虫</dc:creator>
  <cp:lastModifiedBy>毛毛 虫</cp:lastModifiedBy>
  <cp:revision>19</cp:revision>
  <dcterms:created xsi:type="dcterms:W3CDTF">2024-06-03T04:48:27Z</dcterms:created>
  <dcterms:modified xsi:type="dcterms:W3CDTF">2024-06-03T07:40:59Z</dcterms:modified>
</cp:coreProperties>
</file>